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96" y="-4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19" name="Espace réservé du pied de page 18"/>
          <p:cNvSpPr>
            <a:spLocks noGrp="1"/>
          </p:cNvSpPr>
          <p:nvPr>
            <p:ph type="ftr" sz="quarter" idx="11"/>
          </p:nvPr>
        </p:nvSpPr>
        <p:spPr/>
        <p:txBody>
          <a:bodyPr/>
          <a:lstStyle/>
          <a:p>
            <a:endParaRPr lang="fr-FR" dirty="0"/>
          </a:p>
        </p:txBody>
      </p:sp>
      <p:sp>
        <p:nvSpPr>
          <p:cNvPr id="27" name="Espace réservé du numéro de diapositive 26"/>
          <p:cNvSpPr>
            <a:spLocks noGrp="1"/>
          </p:cNvSpPr>
          <p:nvPr>
            <p:ph type="sldNum" sz="quarter" idx="12"/>
          </p:nvPr>
        </p:nvSpPr>
        <p:spPr/>
        <p:txBody>
          <a:bodyPr/>
          <a:lstStyle/>
          <a:p>
            <a:fld id="{36F38BEF-585D-4418-9376-D8ED3CC0766E}" type="slidenum">
              <a:rPr lang="fr-FR" smtClean="0"/>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36F38BEF-585D-4418-9376-D8ED3CC0766E}" type="slidenum">
              <a:rPr lang="fr-FR" smtClean="0"/>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36F38BEF-585D-4418-9376-D8ED3CC0766E}" type="slidenum">
              <a:rPr lang="fr-FR" smtClean="0"/>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2B75086E-2669-460E-85F8-A3C12333E190}" type="datetimeFigureOut">
              <a:rPr lang="fr-FR" smtClean="0"/>
              <a:t>28/01/2009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a:xfrm>
            <a:off x="8077200" y="6356350"/>
            <a:ext cx="609600" cy="365125"/>
          </a:xfrm>
        </p:spPr>
        <p:txBody>
          <a:bodyPr/>
          <a:lstStyle/>
          <a:p>
            <a:fld id="{36F38BEF-585D-4418-9376-D8ED3CC0766E}" type="slidenum">
              <a:rPr lang="fr-FR" smtClean="0"/>
              <a:t>‹N°›</a:t>
            </a:fld>
            <a:endParaRPr lang="fr-FR" dirty="0"/>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dirty="0"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B75086E-2669-460E-85F8-A3C12333E190}" type="datetimeFigureOut">
              <a:rPr lang="fr-FR" smtClean="0"/>
              <a:t>28/01/2009</a:t>
            </a:fld>
            <a:endParaRPr lang="fr-FR" dirty="0"/>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dirty="0"/>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6F38BEF-585D-4418-9376-D8ED3CC0766E}" type="slidenum">
              <a:rPr lang="fr-FR" smtClean="0"/>
              <a:t>‹N°›</a:t>
            </a:fld>
            <a:endParaRPr lang="fr-FR" dirty="0"/>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Devoirsvt@yahoo.f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71472" y="2357430"/>
            <a:ext cx="7851648" cy="1828800"/>
          </a:xfrm>
        </p:spPr>
        <p:txBody>
          <a:bodyPr>
            <a:normAutofit fontScale="90000"/>
          </a:bodyPr>
          <a:lstStyle/>
          <a:p>
            <a:r>
              <a:rPr lang="fr-FR" dirty="0" smtClean="0"/>
              <a:t>Comment les caractères sont-ils transmis au cours des générations successives ?</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a:t>
            </a:r>
            <a:endParaRPr lang="fr-FR" dirty="0"/>
          </a:p>
        </p:txBody>
      </p:sp>
      <p:pic>
        <p:nvPicPr>
          <p:cNvPr id="8194" name="Picture 2"/>
          <p:cNvPicPr>
            <a:picLocks noGrp="1" noChangeAspect="1" noChangeArrowheads="1"/>
          </p:cNvPicPr>
          <p:nvPr>
            <p:ph idx="1"/>
          </p:nvPr>
        </p:nvPicPr>
        <p:blipFill>
          <a:blip r:embed="rId2"/>
          <a:srcRect/>
          <a:stretch>
            <a:fillRect/>
          </a:stretch>
        </p:blipFill>
        <p:spPr bwMode="auto">
          <a:xfrm>
            <a:off x="4143372" y="785794"/>
            <a:ext cx="4262245" cy="4000528"/>
          </a:xfrm>
          <a:prstGeom prst="rect">
            <a:avLst/>
          </a:prstGeom>
          <a:noFill/>
          <a:ln w="9525">
            <a:noFill/>
            <a:miter lim="800000"/>
            <a:headEnd/>
            <a:tailEnd/>
          </a:ln>
          <a:effectLst/>
        </p:spPr>
      </p:pic>
      <p:sp>
        <p:nvSpPr>
          <p:cNvPr id="5" name="ZoneTexte 4"/>
          <p:cNvSpPr txBox="1"/>
          <p:nvPr/>
        </p:nvSpPr>
        <p:spPr>
          <a:xfrm>
            <a:off x="285720" y="2285992"/>
            <a:ext cx="4000528" cy="646331"/>
          </a:xfrm>
          <a:prstGeom prst="rect">
            <a:avLst/>
          </a:prstGeom>
          <a:noFill/>
        </p:spPr>
        <p:txBody>
          <a:bodyPr wrap="square" rtlCol="0">
            <a:spAutoFit/>
          </a:bodyPr>
          <a:lstStyle/>
          <a:p>
            <a:r>
              <a:rPr lang="fr-FR" dirty="0" smtClean="0"/>
              <a:t>On peut imaginer des cas de plus en plus complexe.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Des allèles sur les chromosomes sexuels </a:t>
            </a:r>
            <a:endParaRPr lang="fr-FR" dirty="0"/>
          </a:p>
        </p:txBody>
      </p:sp>
      <p:sp>
        <p:nvSpPr>
          <p:cNvPr id="4" name="Rectangle 3"/>
          <p:cNvSpPr/>
          <p:nvPr/>
        </p:nvSpPr>
        <p:spPr>
          <a:xfrm>
            <a:off x="428596" y="1857364"/>
            <a:ext cx="8143932" cy="1200329"/>
          </a:xfrm>
          <a:prstGeom prst="rect">
            <a:avLst/>
          </a:prstGeom>
        </p:spPr>
        <p:txBody>
          <a:bodyPr wrap="square">
            <a:spAutoFit/>
          </a:bodyPr>
          <a:lstStyle/>
          <a:p>
            <a:r>
              <a:rPr lang="fr-FR" dirty="0" smtClean="0"/>
              <a:t>Pour compliquer l’affaire on peut suivre le transmission  d’un allèle sur les chromosomes sexuels.  </a:t>
            </a:r>
          </a:p>
          <a:p>
            <a:r>
              <a:rPr lang="fr-FR" dirty="0" smtClean="0"/>
              <a:t>Si l’allèle est situé sur la partie haute du chromosome X alors il sera absent sur le chromosome Y qui est plus court. </a:t>
            </a:r>
          </a:p>
        </p:txBody>
      </p:sp>
      <p:sp>
        <p:nvSpPr>
          <p:cNvPr id="6" name="Rectangle 5"/>
          <p:cNvSpPr/>
          <p:nvPr/>
        </p:nvSpPr>
        <p:spPr>
          <a:xfrm>
            <a:off x="500034" y="3214686"/>
            <a:ext cx="3786214" cy="2862322"/>
          </a:xfrm>
          <a:prstGeom prst="rect">
            <a:avLst/>
          </a:prstGeom>
        </p:spPr>
        <p:txBody>
          <a:bodyPr wrap="square">
            <a:spAutoFit/>
          </a:bodyPr>
          <a:lstStyle/>
          <a:p>
            <a:pPr lvl="0"/>
            <a:r>
              <a:rPr lang="fr-FR" dirty="0">
                <a:solidFill>
                  <a:prstClr val="black"/>
                </a:solidFill>
              </a:rPr>
              <a:t>Les individus en orange sont atteints d’une maladie héréditaire. L’allèle est </a:t>
            </a:r>
            <a:r>
              <a:rPr lang="fr-FR" dirty="0" smtClean="0">
                <a:solidFill>
                  <a:prstClr val="black"/>
                </a:solidFill>
              </a:rPr>
              <a:t>récessif, </a:t>
            </a:r>
            <a:r>
              <a:rPr lang="fr-FR" dirty="0">
                <a:solidFill>
                  <a:prstClr val="black"/>
                </a:solidFill>
              </a:rPr>
              <a:t>donc si on dispose d’au moins un allèle « normal » on ne sera pas malade</a:t>
            </a:r>
            <a:r>
              <a:rPr lang="fr-FR" dirty="0" smtClean="0">
                <a:solidFill>
                  <a:prstClr val="black"/>
                </a:solidFill>
              </a:rPr>
              <a:t>.</a:t>
            </a:r>
          </a:p>
          <a:p>
            <a:pPr lvl="0"/>
            <a:r>
              <a:rPr lang="fr-FR" dirty="0" smtClean="0">
                <a:solidFill>
                  <a:prstClr val="black"/>
                </a:solidFill>
              </a:rPr>
              <a:t>Cet allèle est porté par la partie haute du chromosome X.</a:t>
            </a:r>
          </a:p>
          <a:p>
            <a:pPr lvl="0"/>
            <a:r>
              <a:rPr lang="fr-FR" dirty="0" smtClean="0">
                <a:solidFill>
                  <a:prstClr val="black"/>
                </a:solidFill>
              </a:rPr>
              <a:t>Seul le chromosome X porte cet allèle car le chromosome Y est plus court et ne porte pas le gène. </a:t>
            </a:r>
            <a:endParaRPr lang="fr-FR" dirty="0">
              <a:solidFill>
                <a:prstClr val="black"/>
              </a:solidFill>
            </a:endParaRPr>
          </a:p>
        </p:txBody>
      </p:sp>
      <p:pic>
        <p:nvPicPr>
          <p:cNvPr id="9219" name="Picture 3"/>
          <p:cNvPicPr>
            <a:picLocks noChangeAspect="1" noChangeArrowheads="1"/>
          </p:cNvPicPr>
          <p:nvPr/>
        </p:nvPicPr>
        <p:blipFill>
          <a:blip r:embed="rId2"/>
          <a:srcRect/>
          <a:stretch>
            <a:fillRect/>
          </a:stretch>
        </p:blipFill>
        <p:spPr bwMode="auto">
          <a:xfrm>
            <a:off x="5000628" y="2857496"/>
            <a:ext cx="3143272"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1142984"/>
            <a:ext cx="8229600" cy="1143000"/>
          </a:xfrm>
        </p:spPr>
        <p:txBody>
          <a:bodyPr>
            <a:normAutofit fontScale="90000"/>
          </a:bodyPr>
          <a:lstStyle/>
          <a:p>
            <a:r>
              <a:rPr lang="fr-FR" dirty="0" smtClean="0"/>
              <a:t>On commence par dessinez les chromosomes sexuels des individus</a:t>
            </a:r>
            <a:endParaRPr lang="fr-FR" dirty="0"/>
          </a:p>
        </p:txBody>
      </p:sp>
      <p:sp>
        <p:nvSpPr>
          <p:cNvPr id="3" name="Espace réservé du contenu 2"/>
          <p:cNvSpPr>
            <a:spLocks noGrp="1"/>
          </p:cNvSpPr>
          <p:nvPr>
            <p:ph idx="1"/>
          </p:nvPr>
        </p:nvSpPr>
        <p:spPr>
          <a:xfrm>
            <a:off x="457200" y="2500306"/>
            <a:ext cx="3829048" cy="3643338"/>
          </a:xfrm>
        </p:spPr>
        <p:txBody>
          <a:bodyPr>
            <a:normAutofit/>
          </a:bodyPr>
          <a:lstStyle/>
          <a:p>
            <a:pPr>
              <a:buNone/>
            </a:pPr>
            <a:r>
              <a:rPr lang="fr-FR" dirty="0" smtClean="0"/>
              <a:t>On dessine les chromosomes sexuels des différents individus en respectant la taille des chromosomes et en plaçant la position du gène.</a:t>
            </a:r>
            <a:endParaRPr lang="fr-FR" dirty="0"/>
          </a:p>
        </p:txBody>
      </p:sp>
      <p:pic>
        <p:nvPicPr>
          <p:cNvPr id="10242" name="Picture 2"/>
          <p:cNvPicPr>
            <a:picLocks noChangeAspect="1" noChangeArrowheads="1"/>
          </p:cNvPicPr>
          <p:nvPr/>
        </p:nvPicPr>
        <p:blipFill>
          <a:blip r:embed="rId2"/>
          <a:srcRect/>
          <a:stretch>
            <a:fillRect/>
          </a:stretch>
        </p:blipFill>
        <p:spPr bwMode="auto">
          <a:xfrm>
            <a:off x="4572000" y="2143116"/>
            <a:ext cx="3357586" cy="372254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500042"/>
            <a:ext cx="8229600" cy="1143000"/>
          </a:xfrm>
        </p:spPr>
        <p:txBody>
          <a:bodyPr/>
          <a:lstStyle/>
          <a:p>
            <a:r>
              <a:rPr lang="fr-FR" dirty="0" smtClean="0"/>
              <a:t>Allèle sauvage / Allèle muté</a:t>
            </a:r>
            <a:endParaRPr lang="fr-FR" dirty="0"/>
          </a:p>
        </p:txBody>
      </p:sp>
      <p:sp>
        <p:nvSpPr>
          <p:cNvPr id="3" name="Espace réservé du contenu 2"/>
          <p:cNvSpPr>
            <a:spLocks noGrp="1"/>
          </p:cNvSpPr>
          <p:nvPr>
            <p:ph idx="1"/>
          </p:nvPr>
        </p:nvSpPr>
        <p:spPr>
          <a:xfrm>
            <a:off x="457200" y="1935480"/>
            <a:ext cx="3543296" cy="4389120"/>
          </a:xfrm>
        </p:spPr>
        <p:txBody>
          <a:bodyPr>
            <a:normAutofit fontScale="92500" lnSpcReduction="10000"/>
          </a:bodyPr>
          <a:lstStyle/>
          <a:p>
            <a:r>
              <a:rPr lang="fr-FR" dirty="0" smtClean="0"/>
              <a:t>On place ensuite pour les individus malades les </a:t>
            </a:r>
            <a:r>
              <a:rPr lang="fr-FR" dirty="0" smtClean="0">
                <a:solidFill>
                  <a:srgbClr val="FFC000"/>
                </a:solidFill>
              </a:rPr>
              <a:t>allèles « mutés» en orange</a:t>
            </a:r>
            <a:r>
              <a:rPr lang="fr-FR" dirty="0" smtClean="0"/>
              <a:t>, c’est-à-dire les allèles responsable de la maladie. On choisit une autre couleur, ici le </a:t>
            </a:r>
            <a:r>
              <a:rPr lang="fr-FR" dirty="0" smtClean="0">
                <a:solidFill>
                  <a:schemeClr val="accent1">
                    <a:lumMod val="60000"/>
                    <a:lumOff val="40000"/>
                  </a:schemeClr>
                </a:solidFill>
              </a:rPr>
              <a:t>bleu pour l’allèle « sauvage » ou « normal »</a:t>
            </a:r>
            <a:r>
              <a:rPr lang="fr-FR" dirty="0" smtClean="0"/>
              <a:t> c’est-à-dire non responsable de la maladie.</a:t>
            </a:r>
            <a:endParaRPr lang="fr-FR" dirty="0"/>
          </a:p>
        </p:txBody>
      </p:sp>
      <p:pic>
        <p:nvPicPr>
          <p:cNvPr id="11266" name="Picture 2"/>
          <p:cNvPicPr>
            <a:picLocks noChangeAspect="1" noChangeArrowheads="1"/>
          </p:cNvPicPr>
          <p:nvPr/>
        </p:nvPicPr>
        <p:blipFill>
          <a:blip r:embed="rId2"/>
          <a:srcRect/>
          <a:stretch>
            <a:fillRect/>
          </a:stretch>
        </p:blipFill>
        <p:spPr bwMode="auto">
          <a:xfrm>
            <a:off x="4643438" y="1785926"/>
            <a:ext cx="3820773"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cas des garçons </a:t>
            </a:r>
            <a:endParaRPr lang="fr-FR" dirty="0"/>
          </a:p>
        </p:txBody>
      </p:sp>
      <p:sp>
        <p:nvSpPr>
          <p:cNvPr id="3" name="Espace réservé du contenu 2"/>
          <p:cNvSpPr>
            <a:spLocks noGrp="1"/>
          </p:cNvSpPr>
          <p:nvPr>
            <p:ph idx="1"/>
          </p:nvPr>
        </p:nvSpPr>
        <p:spPr>
          <a:xfrm>
            <a:off x="457200" y="1935480"/>
            <a:ext cx="3471858" cy="3993850"/>
          </a:xfrm>
        </p:spPr>
        <p:txBody>
          <a:bodyPr/>
          <a:lstStyle/>
          <a:p>
            <a:r>
              <a:rPr lang="fr-FR" dirty="0" smtClean="0"/>
              <a:t>Ici le cas des garçons est simple, comme ils n’ont qu’une seul allèle, s’ils ont </a:t>
            </a:r>
            <a:r>
              <a:rPr lang="fr-FR" dirty="0" smtClean="0">
                <a:solidFill>
                  <a:schemeClr val="accent1">
                    <a:lumMod val="60000"/>
                    <a:lumOff val="40000"/>
                  </a:schemeClr>
                </a:solidFill>
              </a:rPr>
              <a:t>l’allèle sauvage</a:t>
            </a:r>
            <a:r>
              <a:rPr lang="fr-FR" dirty="0" smtClean="0"/>
              <a:t>, ils ne seront pas malade et s’il possède </a:t>
            </a:r>
            <a:r>
              <a:rPr lang="fr-FR" dirty="0" smtClean="0">
                <a:solidFill>
                  <a:srgbClr val="FFC000"/>
                </a:solidFill>
              </a:rPr>
              <a:t>l’allèle muté</a:t>
            </a:r>
            <a:r>
              <a:rPr lang="fr-FR" dirty="0" smtClean="0"/>
              <a:t>, ils seront atteints.</a:t>
            </a:r>
            <a:endParaRPr lang="fr-FR" dirty="0"/>
          </a:p>
        </p:txBody>
      </p:sp>
      <p:pic>
        <p:nvPicPr>
          <p:cNvPr id="12290" name="Picture 2"/>
          <p:cNvPicPr>
            <a:picLocks noChangeAspect="1" noChangeArrowheads="1"/>
          </p:cNvPicPr>
          <p:nvPr/>
        </p:nvPicPr>
        <p:blipFill>
          <a:blip r:embed="rId2"/>
          <a:srcRect/>
          <a:stretch>
            <a:fillRect/>
          </a:stretch>
        </p:blipFill>
        <p:spPr bwMode="auto">
          <a:xfrm>
            <a:off x="4357686" y="2000240"/>
            <a:ext cx="3500462" cy="39077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cas des filles </a:t>
            </a:r>
            <a:endParaRPr lang="fr-FR" dirty="0"/>
          </a:p>
        </p:txBody>
      </p:sp>
      <p:sp>
        <p:nvSpPr>
          <p:cNvPr id="3" name="Espace réservé du contenu 2"/>
          <p:cNvSpPr>
            <a:spLocks noGrp="1"/>
          </p:cNvSpPr>
          <p:nvPr>
            <p:ph idx="1"/>
          </p:nvPr>
        </p:nvSpPr>
        <p:spPr>
          <a:xfrm>
            <a:off x="457200" y="2000240"/>
            <a:ext cx="3829048" cy="4324360"/>
          </a:xfrm>
        </p:spPr>
        <p:txBody>
          <a:bodyPr>
            <a:normAutofit lnSpcReduction="10000"/>
          </a:bodyPr>
          <a:lstStyle/>
          <a:p>
            <a:r>
              <a:rPr lang="fr-FR" dirty="0" smtClean="0"/>
              <a:t>Pour les filles, il faut raisonner au cas par cas et se demander quel est leur caryotype en fonction des allèles transmis au(x) descendant(s). </a:t>
            </a:r>
          </a:p>
          <a:p>
            <a:r>
              <a:rPr lang="fr-FR" dirty="0" smtClean="0"/>
              <a:t>Ne pas oublier que seul le garçon peut transmettre le chromosome Y.</a:t>
            </a:r>
            <a:endParaRPr lang="fr-FR" dirty="0"/>
          </a:p>
        </p:txBody>
      </p:sp>
      <p:pic>
        <p:nvPicPr>
          <p:cNvPr id="13314" name="Picture 2"/>
          <p:cNvPicPr>
            <a:picLocks noChangeAspect="1" noChangeArrowheads="1"/>
          </p:cNvPicPr>
          <p:nvPr/>
        </p:nvPicPr>
        <p:blipFill>
          <a:blip r:embed="rId2"/>
          <a:srcRect/>
          <a:stretch>
            <a:fillRect/>
          </a:stretch>
        </p:blipFill>
        <p:spPr bwMode="auto">
          <a:xfrm>
            <a:off x="4429124" y="2000240"/>
            <a:ext cx="4363035" cy="40005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Fin ! </a:t>
            </a:r>
            <a:endParaRPr lang="fr-FR" dirty="0"/>
          </a:p>
        </p:txBody>
      </p:sp>
      <p:sp>
        <p:nvSpPr>
          <p:cNvPr id="3" name="Espace réservé du contenu 2"/>
          <p:cNvSpPr>
            <a:spLocks noGrp="1"/>
          </p:cNvSpPr>
          <p:nvPr>
            <p:ph idx="1"/>
          </p:nvPr>
        </p:nvSpPr>
        <p:spPr>
          <a:xfrm>
            <a:off x="457200" y="1935480"/>
            <a:ext cx="8043890" cy="4389120"/>
          </a:xfrm>
          <a:solidFill>
            <a:schemeClr val="accent2"/>
          </a:solidFill>
        </p:spPr>
        <p:txBody>
          <a:bodyPr/>
          <a:lstStyle/>
          <a:p>
            <a:pPr algn="ctr"/>
            <a:r>
              <a:rPr lang="fr-FR" dirty="0" smtClean="0"/>
              <a:t>Toutes ces diapositives ont été réalisées par Mr Gobert, professeur de SVT.</a:t>
            </a:r>
          </a:p>
          <a:p>
            <a:pPr algn="ctr"/>
            <a:r>
              <a:rPr lang="fr-FR" dirty="0" smtClean="0"/>
              <a:t>Ce document est protégé par les lois sur le droit d’auteur. </a:t>
            </a:r>
          </a:p>
          <a:p>
            <a:pPr algn="ctr"/>
            <a:r>
              <a:rPr lang="fr-FR" dirty="0" smtClean="0"/>
              <a:t>Si vous diffusez ce document demander l’autorisation de diffusion auprès de l’auteur à l’adresse mail suivante : </a:t>
            </a:r>
          </a:p>
          <a:p>
            <a:pPr algn="ctr">
              <a:buNone/>
            </a:pPr>
            <a:r>
              <a:rPr lang="fr-FR" dirty="0" smtClean="0">
                <a:hlinkClick r:id="rId2"/>
              </a:rPr>
              <a:t>Devoirsvt@yahoo.fr</a:t>
            </a:r>
            <a:r>
              <a:rPr lang="fr-FR" dirty="0" smtClean="0"/>
              <a:t> </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1142984"/>
            <a:ext cx="8229600" cy="561228"/>
          </a:xfrm>
        </p:spPr>
        <p:txBody>
          <a:bodyPr>
            <a:normAutofit fontScale="90000"/>
          </a:bodyPr>
          <a:lstStyle/>
          <a:p>
            <a:r>
              <a:rPr lang="fr-FR" sz="3600" dirty="0" smtClean="0"/>
              <a:t>Les gènes, les allèles et les caractères</a:t>
            </a:r>
            <a:br>
              <a:rPr lang="fr-FR" sz="3600" dirty="0" smtClean="0"/>
            </a:br>
            <a:r>
              <a:rPr lang="fr-FR" sz="3600" dirty="0" smtClean="0"/>
              <a:t> héréditaires</a:t>
            </a:r>
            <a:endParaRPr lang="fr-FR" sz="3600" dirty="0"/>
          </a:p>
        </p:txBody>
      </p:sp>
      <p:sp>
        <p:nvSpPr>
          <p:cNvPr id="3" name="Espace réservé du contenu 2"/>
          <p:cNvSpPr>
            <a:spLocks noGrp="1"/>
          </p:cNvSpPr>
          <p:nvPr>
            <p:ph idx="1"/>
          </p:nvPr>
        </p:nvSpPr>
        <p:spPr>
          <a:xfrm>
            <a:off x="457200" y="1935480"/>
            <a:ext cx="4186238" cy="4136726"/>
          </a:xfrm>
        </p:spPr>
        <p:txBody>
          <a:bodyPr>
            <a:normAutofit lnSpcReduction="10000"/>
          </a:bodyPr>
          <a:lstStyle/>
          <a:p>
            <a:r>
              <a:rPr lang="fr-FR" dirty="0" smtClean="0"/>
              <a:t>Les caractères sont portés par les gènes sur les </a:t>
            </a:r>
            <a:r>
              <a:rPr lang="fr-FR" dirty="0" smtClean="0"/>
              <a:t>chromosomes.</a:t>
            </a:r>
          </a:p>
          <a:p>
            <a:r>
              <a:rPr lang="fr-FR" dirty="0" smtClean="0"/>
              <a:t>Il existe sous différentes versions qu’on appelle des allèles</a:t>
            </a:r>
          </a:p>
          <a:p>
            <a:r>
              <a:rPr lang="fr-FR" dirty="0" smtClean="0"/>
              <a:t>Un individu peut posséder deux allèles différents pour un même gène (cas ci-contre)</a:t>
            </a:r>
            <a:endParaRPr lang="fr-FR" dirty="0"/>
          </a:p>
        </p:txBody>
      </p:sp>
      <p:pic>
        <p:nvPicPr>
          <p:cNvPr id="1026" name="Picture 2"/>
          <p:cNvPicPr>
            <a:picLocks noChangeAspect="1" noChangeArrowheads="1"/>
          </p:cNvPicPr>
          <p:nvPr/>
        </p:nvPicPr>
        <p:blipFill>
          <a:blip r:embed="rId2"/>
          <a:srcRect/>
          <a:stretch>
            <a:fillRect/>
          </a:stretch>
        </p:blipFill>
        <p:spPr bwMode="auto">
          <a:xfrm>
            <a:off x="5572132" y="1857364"/>
            <a:ext cx="3187844" cy="164307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429256" y="4000504"/>
            <a:ext cx="2845614" cy="1571636"/>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20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wipe(down)">
                                      <p:cBhvr>
                                        <p:cTn id="10" dur="2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2000"/>
                                        <p:tgtEl>
                                          <p:spTgt spid="3">
                                            <p:txEl>
                                              <p:pRg st="2" end="2"/>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1027"/>
                                        </p:tgtEl>
                                        <p:attrNameLst>
                                          <p:attrName>style.visibility</p:attrName>
                                        </p:attrNameLst>
                                      </p:cBhvr>
                                      <p:to>
                                        <p:strVal val="visible"/>
                                      </p:to>
                                    </p:set>
                                    <p:animEffect transition="in" filter="wipe(down)">
                                      <p:cBhvr>
                                        <p:cTn id="23"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500042"/>
            <a:ext cx="8229600" cy="850392"/>
          </a:xfrm>
        </p:spPr>
        <p:txBody>
          <a:bodyPr/>
          <a:lstStyle/>
          <a:p>
            <a:pPr algn="ctr"/>
            <a:r>
              <a:rPr lang="fr-FR" dirty="0" smtClean="0"/>
              <a:t>Un allèle -&gt; un caractère</a:t>
            </a:r>
            <a:endParaRPr lang="fr-FR" dirty="0"/>
          </a:p>
        </p:txBody>
      </p:sp>
      <p:sp>
        <p:nvSpPr>
          <p:cNvPr id="3" name="Espace réservé du contenu 2"/>
          <p:cNvSpPr>
            <a:spLocks noGrp="1"/>
          </p:cNvSpPr>
          <p:nvPr>
            <p:ph idx="1"/>
          </p:nvPr>
        </p:nvSpPr>
        <p:spPr>
          <a:xfrm>
            <a:off x="142844" y="1643050"/>
            <a:ext cx="4257676" cy="4857784"/>
          </a:xfrm>
        </p:spPr>
        <p:txBody>
          <a:bodyPr>
            <a:normAutofit fontScale="92500"/>
          </a:bodyPr>
          <a:lstStyle/>
          <a:p>
            <a:r>
              <a:rPr lang="fr-FR" dirty="0" smtClean="0"/>
              <a:t>Un allèle détermine en général un caractère </a:t>
            </a:r>
            <a:r>
              <a:rPr lang="fr-FR" dirty="0" smtClean="0"/>
              <a:t>donné</a:t>
            </a:r>
            <a:r>
              <a:rPr lang="fr-FR" dirty="0" smtClean="0"/>
              <a:t> </a:t>
            </a:r>
            <a:r>
              <a:rPr lang="fr-FR" dirty="0" smtClean="0"/>
              <a:t>: </a:t>
            </a:r>
          </a:p>
          <a:p>
            <a:r>
              <a:rPr lang="fr-FR" dirty="0" smtClean="0"/>
              <a:t>L’allèle permet aux cellules de produire une molécule particulière (ici les molécules A ou B)</a:t>
            </a:r>
          </a:p>
          <a:p>
            <a:endParaRPr lang="fr-FR" dirty="0" smtClean="0"/>
          </a:p>
          <a:p>
            <a:r>
              <a:rPr lang="fr-FR" dirty="0" smtClean="0"/>
              <a:t>L’individu va alors avoir un caractère particulier qui dépend de cette molécule ou de la production de plusieurs molécules</a:t>
            </a:r>
          </a:p>
          <a:p>
            <a:pPr>
              <a:buNone/>
            </a:pPr>
            <a:endParaRPr lang="fr-FR" dirty="0" smtClean="0"/>
          </a:p>
        </p:txBody>
      </p:sp>
      <p:pic>
        <p:nvPicPr>
          <p:cNvPr id="2050" name="Picture 2"/>
          <p:cNvPicPr>
            <a:picLocks noChangeAspect="1" noChangeArrowheads="1"/>
          </p:cNvPicPr>
          <p:nvPr/>
        </p:nvPicPr>
        <p:blipFill>
          <a:blip r:embed="rId2"/>
          <a:srcRect/>
          <a:stretch>
            <a:fillRect/>
          </a:stretch>
        </p:blipFill>
        <p:spPr bwMode="auto">
          <a:xfrm>
            <a:off x="5429256" y="1500174"/>
            <a:ext cx="2228850" cy="12573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500562" y="3143248"/>
            <a:ext cx="1571636" cy="1578529"/>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7000892" y="3143249"/>
            <a:ext cx="1571636" cy="1650938"/>
          </a:xfrm>
          <a:prstGeom prst="rect">
            <a:avLst/>
          </a:prstGeom>
          <a:noFill/>
          <a:ln w="9525">
            <a:noFill/>
            <a:miter lim="800000"/>
            <a:headEnd/>
            <a:tailEnd/>
          </a:ln>
          <a:effectLst/>
        </p:spPr>
      </p:pic>
      <p:sp>
        <p:nvSpPr>
          <p:cNvPr id="7" name="ZoneTexte 6"/>
          <p:cNvSpPr txBox="1"/>
          <p:nvPr/>
        </p:nvSpPr>
        <p:spPr>
          <a:xfrm>
            <a:off x="4786314" y="5072074"/>
            <a:ext cx="3286148" cy="1477328"/>
          </a:xfrm>
          <a:prstGeom prst="rect">
            <a:avLst/>
          </a:prstGeom>
          <a:noFill/>
        </p:spPr>
        <p:txBody>
          <a:bodyPr wrap="square" rtlCol="0">
            <a:spAutoFit/>
          </a:bodyPr>
          <a:lstStyle/>
          <a:p>
            <a:pPr algn="ctr"/>
            <a:r>
              <a:rPr lang="fr-FR" dirty="0" smtClean="0"/>
              <a:t>L’individu possède des hématies avec la molécule A et des hématies avec la molécule  B il est donc du</a:t>
            </a:r>
          </a:p>
          <a:p>
            <a:pPr algn="ctr"/>
            <a:r>
              <a:rPr lang="fr-FR" dirty="0" smtClean="0"/>
              <a:t> groupe sanguin AB</a:t>
            </a:r>
            <a:endParaRPr lang="fr-FR" dirty="0"/>
          </a:p>
        </p:txBody>
      </p:sp>
      <p:cxnSp>
        <p:nvCxnSpPr>
          <p:cNvPr id="9" name="Connecteur droit avec flèche 8"/>
          <p:cNvCxnSpPr/>
          <p:nvPr/>
        </p:nvCxnSpPr>
        <p:spPr>
          <a:xfrm rot="10800000" flipV="1">
            <a:off x="5857884" y="2857496"/>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rot="16200000" flipH="1">
            <a:off x="7072330" y="2857496"/>
            <a:ext cx="214314"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rot="16200000" flipH="1">
            <a:off x="5715008" y="4786322"/>
            <a:ext cx="28575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rot="10800000" flipV="1">
            <a:off x="7072330" y="4857760"/>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20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wipe(down)">
                                      <p:cBhvr>
                                        <p:cTn id="10" dur="20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052"/>
                                        </p:tgtEl>
                                        <p:attrNameLst>
                                          <p:attrName>style.visibility</p:attrName>
                                        </p:attrNameLst>
                                      </p:cBhvr>
                                      <p:to>
                                        <p:strVal val="visible"/>
                                      </p:to>
                                    </p:set>
                                    <p:animEffect transition="in" filter="wipe(down)">
                                      <p:cBhvr>
                                        <p:cTn id="20" dur="2000"/>
                                        <p:tgtEl>
                                          <p:spTgt spid="2052"/>
                                        </p:tgtEl>
                                      </p:cBhvr>
                                    </p:animEffect>
                                  </p:childTnLst>
                                </p:cTn>
                              </p:par>
                              <p:par>
                                <p:cTn id="21" presetID="22" presetClass="entr" presetSubtype="4" fill="hold" nodeType="withEffect">
                                  <p:stCondLst>
                                    <p:cond delay="0"/>
                                  </p:stCondLst>
                                  <p:childTnLst>
                                    <p:set>
                                      <p:cBhvr>
                                        <p:cTn id="22" dur="1" fill="hold">
                                          <p:stCondLst>
                                            <p:cond delay="0"/>
                                          </p:stCondLst>
                                        </p:cTn>
                                        <p:tgtEl>
                                          <p:spTgt spid="2051"/>
                                        </p:tgtEl>
                                        <p:attrNameLst>
                                          <p:attrName>style.visibility</p:attrName>
                                        </p:attrNameLst>
                                      </p:cBhvr>
                                      <p:to>
                                        <p:strVal val="visible"/>
                                      </p:to>
                                    </p:set>
                                    <p:animEffect transition="in" filter="wipe(down)">
                                      <p:cBhvr>
                                        <p:cTn id="23" dur="2000"/>
                                        <p:tgtEl>
                                          <p:spTgt spid="2051"/>
                                        </p:tgtEl>
                                      </p:cBhvr>
                                    </p:animEffect>
                                  </p:childTnLst>
                                </p:cTn>
                              </p:par>
                              <p:par>
                                <p:cTn id="24" presetID="22" presetClass="entr" presetSubtype="4"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2000"/>
                                        <p:tgtEl>
                                          <p:spTgt spid="9"/>
                                        </p:tgtEl>
                                      </p:cBhvr>
                                    </p:animEffect>
                                  </p:childTnLst>
                                </p:cTn>
                              </p:par>
                              <p:par>
                                <p:cTn id="27" presetID="22" presetClass="entr" presetSubtype="4"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20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ipe(down)">
                                      <p:cBhvr>
                                        <p:cTn id="34" dur="2000"/>
                                        <p:tgtEl>
                                          <p:spTgt spid="3">
                                            <p:txEl>
                                              <p:pRg st="3" end="3"/>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down)">
                                      <p:cBhvr>
                                        <p:cTn id="37" dur="2000"/>
                                        <p:tgtEl>
                                          <p:spTgt spid="7"/>
                                        </p:tgtEl>
                                      </p:cBhvr>
                                    </p:animEffect>
                                  </p:childTnLst>
                                </p:cTn>
                              </p:par>
                              <p:par>
                                <p:cTn id="38" presetID="22" presetClass="entr" presetSubtype="4"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2000"/>
                                        <p:tgtEl>
                                          <p:spTgt spid="13"/>
                                        </p:tgtEl>
                                      </p:cBhvr>
                                    </p:animEffect>
                                  </p:childTnLst>
                                </p:cTn>
                              </p:par>
                              <p:par>
                                <p:cTn id="41" presetID="2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714356"/>
            <a:ext cx="8229600" cy="1143000"/>
          </a:xfrm>
        </p:spPr>
        <p:txBody>
          <a:bodyPr>
            <a:normAutofit fontScale="90000"/>
          </a:bodyPr>
          <a:lstStyle/>
          <a:p>
            <a:r>
              <a:rPr lang="fr-FR" dirty="0" smtClean="0"/>
              <a:t>Le patrimoine génétique est transmis par le biais des gamètes</a:t>
            </a:r>
            <a:endParaRPr lang="fr-FR" dirty="0"/>
          </a:p>
        </p:txBody>
      </p:sp>
      <p:sp>
        <p:nvSpPr>
          <p:cNvPr id="3" name="Espace réservé du contenu 2"/>
          <p:cNvSpPr>
            <a:spLocks noGrp="1"/>
          </p:cNvSpPr>
          <p:nvPr>
            <p:ph idx="1"/>
          </p:nvPr>
        </p:nvSpPr>
        <p:spPr>
          <a:xfrm>
            <a:off x="214282" y="2000240"/>
            <a:ext cx="3286148" cy="2143140"/>
          </a:xfrm>
        </p:spPr>
        <p:txBody>
          <a:bodyPr>
            <a:normAutofit fontScale="70000" lnSpcReduction="20000"/>
          </a:bodyPr>
          <a:lstStyle/>
          <a:p>
            <a:pPr>
              <a:buNone/>
            </a:pPr>
            <a:r>
              <a:rPr lang="fr-FR" dirty="0" smtClean="0"/>
              <a:t>Le père produit des spermatozoïdes qui contiennent la moitié de son patrimoine génétique. </a:t>
            </a:r>
          </a:p>
          <a:p>
            <a:pPr>
              <a:buNone/>
            </a:pPr>
            <a:endParaRPr lang="fr-FR" dirty="0" smtClean="0"/>
          </a:p>
          <a:p>
            <a:pPr>
              <a:buNone/>
            </a:pPr>
            <a:r>
              <a:rPr lang="fr-FR" dirty="0" smtClean="0"/>
              <a:t>Dans notre exemple,</a:t>
            </a:r>
          </a:p>
          <a:p>
            <a:pPr>
              <a:buNone/>
            </a:pPr>
            <a:r>
              <a:rPr lang="fr-FR" dirty="0" smtClean="0"/>
              <a:t> le père est du groupe AB. </a:t>
            </a:r>
          </a:p>
          <a:p>
            <a:pPr>
              <a:buNone/>
            </a:pPr>
            <a:endParaRPr lang="fr-FR" dirty="0" smtClean="0"/>
          </a:p>
        </p:txBody>
      </p:sp>
      <p:sp>
        <p:nvSpPr>
          <p:cNvPr id="4" name="Espace réservé du contenu 2"/>
          <p:cNvSpPr txBox="1">
            <a:spLocks/>
          </p:cNvSpPr>
          <p:nvPr/>
        </p:nvSpPr>
        <p:spPr>
          <a:xfrm>
            <a:off x="214282" y="4357694"/>
            <a:ext cx="3214710" cy="1928826"/>
          </a:xfrm>
          <a:prstGeom prst="rect">
            <a:avLst/>
          </a:prstGeom>
        </p:spPr>
        <p:txBody>
          <a:bodyPr vert="horz">
            <a:normAutofit fontScale="70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fr-FR" sz="2600" b="0" i="0" u="none" strike="noStrike" kern="1200" cap="none" spc="0" normalizeH="0" baseline="0" noProof="0" dirty="0" smtClean="0">
                <a:ln>
                  <a:noFill/>
                </a:ln>
                <a:solidFill>
                  <a:schemeClr val="tx1"/>
                </a:solidFill>
                <a:effectLst/>
                <a:uLnTx/>
                <a:uFillTx/>
                <a:latin typeface="+mn-lt"/>
                <a:ea typeface="+mn-ea"/>
                <a:cs typeface="+mn-cs"/>
              </a:rPr>
              <a:t>Le mère produit des ovule qui contiennent également</a:t>
            </a:r>
            <a:r>
              <a:rPr kumimoji="0" lang="fr-FR" sz="2600" b="0" i="0" u="none" strike="noStrike" kern="1200" cap="none" spc="0" normalizeH="0" noProof="0" dirty="0" smtClean="0">
                <a:ln>
                  <a:noFill/>
                </a:ln>
                <a:solidFill>
                  <a:schemeClr val="tx1"/>
                </a:solidFill>
                <a:effectLst/>
                <a:uLnTx/>
                <a:uFillTx/>
                <a:latin typeface="+mn-lt"/>
                <a:ea typeface="+mn-ea"/>
                <a:cs typeface="+mn-cs"/>
              </a:rPr>
              <a:t> </a:t>
            </a:r>
            <a:r>
              <a:rPr kumimoji="0" lang="fr-FR" sz="2600" b="0" i="0" u="none" strike="noStrike" kern="1200" cap="none" spc="0" normalizeH="0" baseline="0" noProof="0" dirty="0" smtClean="0">
                <a:ln>
                  <a:noFill/>
                </a:ln>
                <a:solidFill>
                  <a:schemeClr val="tx1"/>
                </a:solidFill>
                <a:effectLst/>
                <a:uLnTx/>
                <a:uFillTx/>
                <a:latin typeface="+mn-lt"/>
                <a:ea typeface="+mn-ea"/>
                <a:cs typeface="+mn-cs"/>
              </a:rPr>
              <a:t>la moitié de son patrimoine génétique.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fr-FR" sz="2600" dirty="0" smtClean="0"/>
              <a:t>Dans notre exemple la mère est du groupe  A.</a:t>
            </a:r>
            <a:endParaRPr kumimoji="0" lang="fr-FR"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6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9" name="Connecteur droit avec flèche 8"/>
          <p:cNvCxnSpPr/>
          <p:nvPr/>
        </p:nvCxnSpPr>
        <p:spPr>
          <a:xfrm flipV="1">
            <a:off x="5000628" y="2714620"/>
            <a:ext cx="714380"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5072066" y="3643314"/>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5072066" y="3214686"/>
            <a:ext cx="1143008" cy="369332"/>
          </a:xfrm>
          <a:prstGeom prst="rect">
            <a:avLst/>
          </a:prstGeom>
          <a:noFill/>
        </p:spPr>
        <p:txBody>
          <a:bodyPr wrap="square" rtlCol="0">
            <a:spAutoFit/>
          </a:bodyPr>
          <a:lstStyle/>
          <a:p>
            <a:r>
              <a:rPr lang="fr-FR" dirty="0" smtClean="0"/>
              <a:t>Ou</a:t>
            </a:r>
            <a:endParaRPr lang="fr-FR" dirty="0"/>
          </a:p>
        </p:txBody>
      </p:sp>
      <p:pic>
        <p:nvPicPr>
          <p:cNvPr id="3077" name="Picture 5"/>
          <p:cNvPicPr>
            <a:picLocks noChangeAspect="1" noChangeArrowheads="1"/>
          </p:cNvPicPr>
          <p:nvPr/>
        </p:nvPicPr>
        <p:blipFill>
          <a:blip r:embed="rId2"/>
          <a:srcRect/>
          <a:stretch>
            <a:fillRect/>
          </a:stretch>
        </p:blipFill>
        <p:spPr bwMode="auto">
          <a:xfrm>
            <a:off x="3428992" y="2143116"/>
            <a:ext cx="1522468" cy="2000264"/>
          </a:xfrm>
          <a:prstGeom prst="rect">
            <a:avLst/>
          </a:prstGeom>
          <a:noFill/>
          <a:ln w="9525">
            <a:noFill/>
            <a:miter lim="800000"/>
            <a:headEnd/>
            <a:tailEnd/>
          </a:ln>
          <a:effectLst/>
        </p:spPr>
      </p:pic>
      <p:pic>
        <p:nvPicPr>
          <p:cNvPr id="3078" name="Picture 6"/>
          <p:cNvPicPr>
            <a:picLocks noChangeAspect="1" noChangeArrowheads="1"/>
          </p:cNvPicPr>
          <p:nvPr/>
        </p:nvPicPr>
        <p:blipFill>
          <a:blip r:embed="rId3"/>
          <a:srcRect/>
          <a:stretch>
            <a:fillRect/>
          </a:stretch>
        </p:blipFill>
        <p:spPr bwMode="auto">
          <a:xfrm>
            <a:off x="3428992" y="4357694"/>
            <a:ext cx="1582780" cy="2071702"/>
          </a:xfrm>
          <a:prstGeom prst="rect">
            <a:avLst/>
          </a:prstGeom>
          <a:noFill/>
          <a:ln w="9525">
            <a:noFill/>
            <a:miter lim="800000"/>
            <a:headEnd/>
            <a:tailEnd/>
          </a:ln>
          <a:effectLst/>
        </p:spPr>
      </p:pic>
      <p:cxnSp>
        <p:nvCxnSpPr>
          <p:cNvPr id="15" name="Connecteur droit avec flèche 14"/>
          <p:cNvCxnSpPr/>
          <p:nvPr/>
        </p:nvCxnSpPr>
        <p:spPr>
          <a:xfrm flipV="1">
            <a:off x="5072066" y="5000636"/>
            <a:ext cx="1285884"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5143504" y="6072206"/>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0" y="6429396"/>
            <a:ext cx="6500858" cy="276999"/>
          </a:xfrm>
          <a:prstGeom prst="rect">
            <a:avLst/>
          </a:prstGeom>
          <a:noFill/>
        </p:spPr>
        <p:txBody>
          <a:bodyPr wrap="square" rtlCol="0">
            <a:spAutoFit/>
          </a:bodyPr>
          <a:lstStyle/>
          <a:p>
            <a:r>
              <a:rPr lang="fr-FR" sz="1200" dirty="0" smtClean="0">
                <a:solidFill>
                  <a:srgbClr val="FF0000"/>
                </a:solidFill>
              </a:rPr>
              <a:t>Attention ! Dans un soucis de simplification du dessin le noyau des cellules n’est pas représenté.</a:t>
            </a:r>
            <a:endParaRPr lang="fr-FR" sz="1200" dirty="0">
              <a:solidFill>
                <a:srgbClr val="FF0000"/>
              </a:solidFill>
            </a:endParaRPr>
          </a:p>
        </p:txBody>
      </p:sp>
      <p:pic>
        <p:nvPicPr>
          <p:cNvPr id="3079" name="Picture 7"/>
          <p:cNvPicPr>
            <a:picLocks noChangeAspect="1" noChangeArrowheads="1"/>
          </p:cNvPicPr>
          <p:nvPr/>
        </p:nvPicPr>
        <p:blipFill>
          <a:blip r:embed="rId4"/>
          <a:srcRect/>
          <a:stretch>
            <a:fillRect/>
          </a:stretch>
        </p:blipFill>
        <p:spPr bwMode="auto">
          <a:xfrm>
            <a:off x="5857884" y="3214686"/>
            <a:ext cx="3143272" cy="998898"/>
          </a:xfrm>
          <a:prstGeom prst="rect">
            <a:avLst/>
          </a:prstGeom>
          <a:noFill/>
          <a:ln w="9525">
            <a:noFill/>
            <a:miter lim="800000"/>
            <a:headEnd/>
            <a:tailEnd/>
          </a:ln>
          <a:effectLst/>
        </p:spPr>
      </p:pic>
      <p:pic>
        <p:nvPicPr>
          <p:cNvPr id="3080" name="Picture 8"/>
          <p:cNvPicPr>
            <a:picLocks noChangeAspect="1" noChangeArrowheads="1"/>
          </p:cNvPicPr>
          <p:nvPr/>
        </p:nvPicPr>
        <p:blipFill>
          <a:blip r:embed="rId5"/>
          <a:srcRect/>
          <a:stretch>
            <a:fillRect/>
          </a:stretch>
        </p:blipFill>
        <p:spPr bwMode="auto">
          <a:xfrm>
            <a:off x="6000760" y="2071678"/>
            <a:ext cx="3000428" cy="934390"/>
          </a:xfrm>
          <a:prstGeom prst="rect">
            <a:avLst/>
          </a:prstGeom>
          <a:noFill/>
          <a:ln w="9525">
            <a:noFill/>
            <a:miter lim="800000"/>
            <a:headEnd/>
            <a:tailEnd/>
          </a:ln>
          <a:effectLst/>
        </p:spPr>
      </p:pic>
      <p:pic>
        <p:nvPicPr>
          <p:cNvPr id="3081" name="Picture 9"/>
          <p:cNvPicPr>
            <a:picLocks noChangeAspect="1" noChangeArrowheads="1"/>
          </p:cNvPicPr>
          <p:nvPr/>
        </p:nvPicPr>
        <p:blipFill>
          <a:blip r:embed="rId6"/>
          <a:srcRect/>
          <a:stretch>
            <a:fillRect/>
          </a:stretch>
        </p:blipFill>
        <p:spPr bwMode="auto">
          <a:xfrm>
            <a:off x="6500826" y="4286256"/>
            <a:ext cx="1285884" cy="1073218"/>
          </a:xfrm>
          <a:prstGeom prst="rect">
            <a:avLst/>
          </a:prstGeom>
          <a:noFill/>
          <a:ln w="9525">
            <a:noFill/>
            <a:miter lim="800000"/>
            <a:headEnd/>
            <a:tailEnd/>
          </a:ln>
          <a:effectLst/>
        </p:spPr>
      </p:pic>
      <p:pic>
        <p:nvPicPr>
          <p:cNvPr id="3082" name="Picture 10"/>
          <p:cNvPicPr>
            <a:picLocks noChangeAspect="1" noChangeArrowheads="1"/>
          </p:cNvPicPr>
          <p:nvPr/>
        </p:nvPicPr>
        <p:blipFill>
          <a:blip r:embed="rId7"/>
          <a:srcRect/>
          <a:stretch>
            <a:fillRect/>
          </a:stretch>
        </p:blipFill>
        <p:spPr bwMode="auto">
          <a:xfrm>
            <a:off x="6500826" y="5500702"/>
            <a:ext cx="1214446" cy="1116110"/>
          </a:xfrm>
          <a:prstGeom prst="rect">
            <a:avLst/>
          </a:prstGeom>
          <a:noFill/>
          <a:ln w="9525">
            <a:noFill/>
            <a:miter lim="800000"/>
            <a:headEnd/>
            <a:tailEnd/>
          </a:ln>
          <a:effectLst/>
        </p:spPr>
      </p:pic>
      <p:sp>
        <p:nvSpPr>
          <p:cNvPr id="25" name="ZoneTexte 24"/>
          <p:cNvSpPr txBox="1"/>
          <p:nvPr/>
        </p:nvSpPr>
        <p:spPr>
          <a:xfrm>
            <a:off x="5429256" y="5500702"/>
            <a:ext cx="1143008" cy="369332"/>
          </a:xfrm>
          <a:prstGeom prst="rect">
            <a:avLst/>
          </a:prstGeom>
          <a:noFill/>
        </p:spPr>
        <p:txBody>
          <a:bodyPr wrap="square" rtlCol="0">
            <a:spAutoFit/>
          </a:bodyPr>
          <a:lstStyle/>
          <a:p>
            <a:r>
              <a:rPr lang="fr-FR" dirty="0" smtClean="0"/>
              <a:t>Ou</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4" fill="hold" nodeType="withEffect">
                                  <p:stCondLst>
                                    <p:cond delay="0"/>
                                  </p:stCondLst>
                                  <p:childTnLst>
                                    <p:set>
                                      <p:cBhvr>
                                        <p:cTn id="28" dur="1" fill="hold">
                                          <p:stCondLst>
                                            <p:cond delay="0"/>
                                          </p:stCondLst>
                                        </p:cTn>
                                        <p:tgtEl>
                                          <p:spTgt spid="3077"/>
                                        </p:tgtEl>
                                        <p:attrNameLst>
                                          <p:attrName>style.visibility</p:attrName>
                                        </p:attrNameLst>
                                      </p:cBhvr>
                                      <p:to>
                                        <p:strVal val="visible"/>
                                      </p:to>
                                    </p:set>
                                    <p:animEffect transition="in" filter="wipe(down)">
                                      <p:cBhvr>
                                        <p:cTn id="29" dur="500"/>
                                        <p:tgtEl>
                                          <p:spTgt spid="3077"/>
                                        </p:tgtEl>
                                      </p:cBhvr>
                                    </p:animEffect>
                                  </p:childTnLst>
                                </p:cTn>
                              </p:par>
                              <p:par>
                                <p:cTn id="30" presetID="22" presetClass="entr" presetSubtype="4" fill="hold" nodeType="withEffect">
                                  <p:stCondLst>
                                    <p:cond delay="0"/>
                                  </p:stCondLst>
                                  <p:childTnLst>
                                    <p:set>
                                      <p:cBhvr>
                                        <p:cTn id="31" dur="1" fill="hold">
                                          <p:stCondLst>
                                            <p:cond delay="0"/>
                                          </p:stCondLst>
                                        </p:cTn>
                                        <p:tgtEl>
                                          <p:spTgt spid="3079"/>
                                        </p:tgtEl>
                                        <p:attrNameLst>
                                          <p:attrName>style.visibility</p:attrName>
                                        </p:attrNameLst>
                                      </p:cBhvr>
                                      <p:to>
                                        <p:strVal val="visible"/>
                                      </p:to>
                                    </p:set>
                                    <p:animEffect transition="in" filter="wipe(down)">
                                      <p:cBhvr>
                                        <p:cTn id="32" dur="500"/>
                                        <p:tgtEl>
                                          <p:spTgt spid="3079"/>
                                        </p:tgtEl>
                                      </p:cBhvr>
                                    </p:animEffect>
                                  </p:childTnLst>
                                </p:cTn>
                              </p:par>
                              <p:par>
                                <p:cTn id="33" presetID="22" presetClass="entr" presetSubtype="4" fill="hold" nodeType="withEffect">
                                  <p:stCondLst>
                                    <p:cond delay="0"/>
                                  </p:stCondLst>
                                  <p:childTnLst>
                                    <p:set>
                                      <p:cBhvr>
                                        <p:cTn id="34" dur="1" fill="hold">
                                          <p:stCondLst>
                                            <p:cond delay="0"/>
                                          </p:stCondLst>
                                        </p:cTn>
                                        <p:tgtEl>
                                          <p:spTgt spid="3080"/>
                                        </p:tgtEl>
                                        <p:attrNameLst>
                                          <p:attrName>style.visibility</p:attrName>
                                        </p:attrNameLst>
                                      </p:cBhvr>
                                      <p:to>
                                        <p:strVal val="visible"/>
                                      </p:to>
                                    </p:set>
                                    <p:animEffect transition="in" filter="wipe(down)">
                                      <p:cBhvr>
                                        <p:cTn id="35" dur="500"/>
                                        <p:tgtEl>
                                          <p:spTgt spid="308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2000"/>
                                        <p:tgtEl>
                                          <p:spTgt spid="4"/>
                                        </p:tgtEl>
                                      </p:cBhvr>
                                    </p:animEffect>
                                  </p:childTnLst>
                                </p:cTn>
                              </p:par>
                              <p:par>
                                <p:cTn id="41" presetID="10" presetClass="entr" presetSubtype="0" fill="hold" nodeType="withEffect">
                                  <p:stCondLst>
                                    <p:cond delay="0"/>
                                  </p:stCondLst>
                                  <p:childTnLst>
                                    <p:set>
                                      <p:cBhvr>
                                        <p:cTn id="42" dur="1" fill="hold">
                                          <p:stCondLst>
                                            <p:cond delay="0"/>
                                          </p:stCondLst>
                                        </p:cTn>
                                        <p:tgtEl>
                                          <p:spTgt spid="3078"/>
                                        </p:tgtEl>
                                        <p:attrNameLst>
                                          <p:attrName>style.visibility</p:attrName>
                                        </p:attrNameLst>
                                      </p:cBhvr>
                                      <p:to>
                                        <p:strVal val="visible"/>
                                      </p:to>
                                    </p:set>
                                    <p:animEffect transition="in" filter="fade">
                                      <p:cBhvr>
                                        <p:cTn id="43" dur="2000"/>
                                        <p:tgtEl>
                                          <p:spTgt spid="3078"/>
                                        </p:tgtEl>
                                      </p:cBhvr>
                                    </p:animEffect>
                                  </p:childTnLst>
                                </p:cTn>
                              </p:par>
                              <p:par>
                                <p:cTn id="44" presetID="10"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0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20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par>
                                <p:cTn id="53" presetID="10" presetClass="entr" presetSubtype="0" fill="hold" nodeType="withEffect">
                                  <p:stCondLst>
                                    <p:cond delay="0"/>
                                  </p:stCondLst>
                                  <p:childTnLst>
                                    <p:set>
                                      <p:cBhvr>
                                        <p:cTn id="54" dur="1" fill="hold">
                                          <p:stCondLst>
                                            <p:cond delay="0"/>
                                          </p:stCondLst>
                                        </p:cTn>
                                        <p:tgtEl>
                                          <p:spTgt spid="3081"/>
                                        </p:tgtEl>
                                        <p:attrNameLst>
                                          <p:attrName>style.visibility</p:attrName>
                                        </p:attrNameLst>
                                      </p:cBhvr>
                                      <p:to>
                                        <p:strVal val="visible"/>
                                      </p:to>
                                    </p:set>
                                    <p:animEffect transition="in" filter="fade">
                                      <p:cBhvr>
                                        <p:cTn id="55" dur="2000"/>
                                        <p:tgtEl>
                                          <p:spTgt spid="3081"/>
                                        </p:tgtEl>
                                      </p:cBhvr>
                                    </p:animEffect>
                                  </p:childTnLst>
                                </p:cTn>
                              </p:par>
                              <p:par>
                                <p:cTn id="56" presetID="10" presetClass="entr" presetSubtype="0" fill="hold" nodeType="withEffect">
                                  <p:stCondLst>
                                    <p:cond delay="0"/>
                                  </p:stCondLst>
                                  <p:childTnLst>
                                    <p:set>
                                      <p:cBhvr>
                                        <p:cTn id="57" dur="1" fill="hold">
                                          <p:stCondLst>
                                            <p:cond delay="0"/>
                                          </p:stCondLst>
                                        </p:cTn>
                                        <p:tgtEl>
                                          <p:spTgt spid="3082"/>
                                        </p:tgtEl>
                                        <p:attrNameLst>
                                          <p:attrName>style.visibility</p:attrName>
                                        </p:attrNameLst>
                                      </p:cBhvr>
                                      <p:to>
                                        <p:strVal val="visible"/>
                                      </p:to>
                                    </p:set>
                                    <p:animEffect transition="in" filter="fade">
                                      <p:cBhvr>
                                        <p:cTn id="58" dur="2000"/>
                                        <p:tgtEl>
                                          <p:spTgt spid="308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Lors de la fécondation, on forme un nouveau caryotype</a:t>
            </a:r>
            <a:endParaRPr lang="fr-FR" dirty="0"/>
          </a:p>
        </p:txBody>
      </p:sp>
      <p:sp>
        <p:nvSpPr>
          <p:cNvPr id="3" name="Espace réservé du contenu 2"/>
          <p:cNvSpPr>
            <a:spLocks noGrp="1"/>
          </p:cNvSpPr>
          <p:nvPr>
            <p:ph idx="1"/>
          </p:nvPr>
        </p:nvSpPr>
        <p:spPr>
          <a:xfrm>
            <a:off x="285720" y="1928802"/>
            <a:ext cx="3714776" cy="1922148"/>
          </a:xfrm>
        </p:spPr>
        <p:txBody>
          <a:bodyPr>
            <a:normAutofit lnSpcReduction="10000"/>
          </a:bodyPr>
          <a:lstStyle/>
          <a:p>
            <a:r>
              <a:rPr lang="fr-FR" dirty="0" smtClean="0"/>
              <a:t>Lors de la fécondation, l’ovule et le spermatozoïde fusionne pour former une cellule œuf</a:t>
            </a:r>
          </a:p>
        </p:txBody>
      </p:sp>
      <p:pic>
        <p:nvPicPr>
          <p:cNvPr id="4101" name="Picture 5"/>
          <p:cNvPicPr>
            <a:picLocks noChangeAspect="1" noChangeArrowheads="1"/>
          </p:cNvPicPr>
          <p:nvPr/>
        </p:nvPicPr>
        <p:blipFill>
          <a:blip r:embed="rId2"/>
          <a:srcRect/>
          <a:stretch>
            <a:fillRect/>
          </a:stretch>
        </p:blipFill>
        <p:spPr bwMode="auto">
          <a:xfrm rot="894308">
            <a:off x="4078638" y="2255184"/>
            <a:ext cx="3227960" cy="1029846"/>
          </a:xfrm>
          <a:prstGeom prst="rect">
            <a:avLst/>
          </a:prstGeom>
          <a:noFill/>
          <a:ln w="9525">
            <a:noFill/>
            <a:miter lim="800000"/>
            <a:headEnd/>
            <a:tailEnd/>
          </a:ln>
          <a:effectLst/>
        </p:spPr>
      </p:pic>
      <p:pic>
        <p:nvPicPr>
          <p:cNvPr id="4102" name="Picture 6"/>
          <p:cNvPicPr>
            <a:picLocks noChangeAspect="1" noChangeArrowheads="1"/>
          </p:cNvPicPr>
          <p:nvPr/>
        </p:nvPicPr>
        <p:blipFill>
          <a:blip r:embed="rId3"/>
          <a:srcRect/>
          <a:stretch>
            <a:fillRect/>
          </a:stretch>
        </p:blipFill>
        <p:spPr bwMode="auto">
          <a:xfrm>
            <a:off x="7215206" y="2143117"/>
            <a:ext cx="1879981" cy="1643073"/>
          </a:xfrm>
          <a:prstGeom prst="rect">
            <a:avLst/>
          </a:prstGeom>
          <a:noFill/>
          <a:ln w="9525">
            <a:noFill/>
            <a:miter lim="800000"/>
            <a:headEnd/>
            <a:tailEnd/>
          </a:ln>
          <a:effectLst/>
        </p:spPr>
      </p:pic>
      <p:cxnSp>
        <p:nvCxnSpPr>
          <p:cNvPr id="11" name="Connecteur droit avec flèche 10"/>
          <p:cNvCxnSpPr/>
          <p:nvPr/>
        </p:nvCxnSpPr>
        <p:spPr>
          <a:xfrm rot="5400000">
            <a:off x="7036611" y="3821909"/>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flipH="1">
            <a:off x="214282" y="3786190"/>
            <a:ext cx="5500726" cy="1692771"/>
          </a:xfrm>
          <a:prstGeom prst="rect">
            <a:avLst/>
          </a:prstGeom>
        </p:spPr>
        <p:txBody>
          <a:bodyPr wrap="square">
            <a:spAutoFit/>
          </a:bodyPr>
          <a:lstStyle/>
          <a:p>
            <a:pPr marL="274320" lvl="0" indent="-274320">
              <a:spcBef>
                <a:spcPct val="20000"/>
              </a:spcBef>
              <a:buClr>
                <a:srgbClr val="0BD0D9"/>
              </a:buClr>
              <a:buSzPct val="95000"/>
              <a:buFont typeface="Wingdings 2"/>
              <a:buChar char=""/>
            </a:pPr>
            <a:r>
              <a:rPr lang="fr-FR" sz="2600" dirty="0">
                <a:solidFill>
                  <a:prstClr val="black"/>
                </a:solidFill>
              </a:rPr>
              <a:t>On reforme alors les paires de chromosomes au moment de la fusion du noyau de l’ovule et du spermatozoïde</a:t>
            </a:r>
            <a:endParaRPr lang="fr-FR" sz="2600" dirty="0">
              <a:solidFill>
                <a:prstClr val="black"/>
              </a:solidFill>
            </a:endParaRPr>
          </a:p>
        </p:txBody>
      </p:sp>
      <p:sp>
        <p:nvSpPr>
          <p:cNvPr id="16" name="Rectangle 15"/>
          <p:cNvSpPr/>
          <p:nvPr/>
        </p:nvSpPr>
        <p:spPr>
          <a:xfrm flipH="1">
            <a:off x="214282" y="5429264"/>
            <a:ext cx="6286544" cy="1292662"/>
          </a:xfrm>
          <a:prstGeom prst="rect">
            <a:avLst/>
          </a:prstGeom>
        </p:spPr>
        <p:txBody>
          <a:bodyPr wrap="square">
            <a:spAutoFit/>
          </a:bodyPr>
          <a:lstStyle/>
          <a:p>
            <a:pPr marL="274320" lvl="0" indent="-274320">
              <a:spcBef>
                <a:spcPct val="20000"/>
              </a:spcBef>
              <a:buClr>
                <a:srgbClr val="0BD0D9"/>
              </a:buClr>
              <a:buSzPct val="95000"/>
              <a:buFont typeface="Wingdings 2"/>
              <a:buChar char=""/>
            </a:pPr>
            <a:r>
              <a:rPr lang="fr-FR" sz="2600" dirty="0" smtClean="0">
                <a:solidFill>
                  <a:prstClr val="black"/>
                </a:solidFill>
              </a:rPr>
              <a:t>Dans notre exemple, le chromosome avec l’allèle A vient du père, celui qui porte l’allèle O vient de la mère.</a:t>
            </a:r>
            <a:endParaRPr lang="fr-FR" sz="2600" dirty="0">
              <a:solidFill>
                <a:prstClr val="black"/>
              </a:solidFill>
            </a:endParaRPr>
          </a:p>
        </p:txBody>
      </p:sp>
      <p:pic>
        <p:nvPicPr>
          <p:cNvPr id="4106" name="Picture 10"/>
          <p:cNvPicPr>
            <a:picLocks noChangeAspect="1" noChangeArrowheads="1"/>
          </p:cNvPicPr>
          <p:nvPr/>
        </p:nvPicPr>
        <p:blipFill>
          <a:blip r:embed="rId4"/>
          <a:srcRect/>
          <a:stretch>
            <a:fillRect/>
          </a:stretch>
        </p:blipFill>
        <p:spPr bwMode="auto">
          <a:xfrm>
            <a:off x="6215074" y="4214818"/>
            <a:ext cx="1928826" cy="174775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101"/>
                                        </p:tgtEl>
                                        <p:attrNameLst>
                                          <p:attrName>style.visibility</p:attrName>
                                        </p:attrNameLst>
                                      </p:cBhvr>
                                      <p:to>
                                        <p:strVal val="visible"/>
                                      </p:to>
                                    </p:set>
                                    <p:animEffect transition="in" filter="fade">
                                      <p:cBhvr>
                                        <p:cTn id="10" dur="2000"/>
                                        <p:tgtEl>
                                          <p:spTgt spid="4101"/>
                                        </p:tgtEl>
                                      </p:cBhvr>
                                    </p:animEffect>
                                  </p:childTnLst>
                                </p:cTn>
                              </p:par>
                              <p:par>
                                <p:cTn id="11" presetID="10" presetClass="entr" presetSubtype="0" fill="hold" nodeType="withEffect">
                                  <p:stCondLst>
                                    <p:cond delay="0"/>
                                  </p:stCondLst>
                                  <p:childTnLst>
                                    <p:set>
                                      <p:cBhvr>
                                        <p:cTn id="12" dur="1" fill="hold">
                                          <p:stCondLst>
                                            <p:cond delay="0"/>
                                          </p:stCondLst>
                                        </p:cTn>
                                        <p:tgtEl>
                                          <p:spTgt spid="4102"/>
                                        </p:tgtEl>
                                        <p:attrNameLst>
                                          <p:attrName>style.visibility</p:attrName>
                                        </p:attrNameLst>
                                      </p:cBhvr>
                                      <p:to>
                                        <p:strVal val="visible"/>
                                      </p:to>
                                    </p:set>
                                    <p:animEffect transition="in" filter="fade">
                                      <p:cBhvr>
                                        <p:cTn id="13" dur="2000"/>
                                        <p:tgtEl>
                                          <p:spTgt spid="410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4106"/>
                                        </p:tgtEl>
                                        <p:attrNameLst>
                                          <p:attrName>style.visibility</p:attrName>
                                        </p:attrNameLst>
                                      </p:cBhvr>
                                      <p:to>
                                        <p:strVal val="visible"/>
                                      </p:to>
                                    </p:set>
                                    <p:animEffect transition="in" filter="fade">
                                      <p:cBhvr>
                                        <p:cTn id="21" dur="2000"/>
                                        <p:tgtEl>
                                          <p:spTgt spid="4106"/>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 calcmode="lin" valueType="num">
                                      <p:cBhvr additive="base">
                                        <p:cTn id="2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P spid="1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7829576" cy="867524"/>
          </a:xfrm>
        </p:spPr>
        <p:txBody>
          <a:bodyPr>
            <a:normAutofit fontScale="90000"/>
          </a:bodyPr>
          <a:lstStyle/>
          <a:p>
            <a:r>
              <a:rPr lang="fr-FR" dirty="0" smtClean="0"/>
              <a:t>Raisonner sur la transmission des caractères</a:t>
            </a:r>
            <a:endParaRPr lang="fr-FR" dirty="0"/>
          </a:p>
        </p:txBody>
      </p:sp>
      <p:sp>
        <p:nvSpPr>
          <p:cNvPr id="3" name="Espace réservé du contenu 2"/>
          <p:cNvSpPr>
            <a:spLocks noGrp="1"/>
          </p:cNvSpPr>
          <p:nvPr>
            <p:ph idx="1"/>
          </p:nvPr>
        </p:nvSpPr>
        <p:spPr>
          <a:xfrm>
            <a:off x="214282" y="1571612"/>
            <a:ext cx="4757742" cy="1207768"/>
          </a:xfrm>
        </p:spPr>
        <p:txBody>
          <a:bodyPr>
            <a:normAutofit fontScale="70000" lnSpcReduction="20000"/>
          </a:bodyPr>
          <a:lstStyle/>
          <a:p>
            <a:r>
              <a:rPr lang="fr-FR" dirty="0" smtClean="0"/>
              <a:t>On dispose de l’arbre généalogique ci-contre, à l’aide de cet arbre, on est capable d’écrire les allèles présents sur les chromosomes 9 des différents individus, en effet : </a:t>
            </a:r>
            <a:endParaRPr lang="fr-FR" dirty="0"/>
          </a:p>
        </p:txBody>
      </p:sp>
      <p:pic>
        <p:nvPicPr>
          <p:cNvPr id="5122" name="Picture 2"/>
          <p:cNvPicPr>
            <a:picLocks noChangeAspect="1" noChangeArrowheads="1"/>
          </p:cNvPicPr>
          <p:nvPr/>
        </p:nvPicPr>
        <p:blipFill>
          <a:blip r:embed="rId2"/>
          <a:srcRect/>
          <a:stretch>
            <a:fillRect/>
          </a:stretch>
        </p:blipFill>
        <p:spPr bwMode="auto">
          <a:xfrm>
            <a:off x="4857752" y="1428736"/>
            <a:ext cx="1714512" cy="1122885"/>
          </a:xfrm>
          <a:prstGeom prst="rect">
            <a:avLst/>
          </a:prstGeom>
          <a:noFill/>
          <a:ln w="9525">
            <a:noFill/>
            <a:miter lim="800000"/>
            <a:headEnd/>
            <a:tailEnd/>
          </a:ln>
          <a:effectLst/>
        </p:spPr>
      </p:pic>
      <p:sp>
        <p:nvSpPr>
          <p:cNvPr id="6" name="Espace réservé du contenu 2"/>
          <p:cNvSpPr txBox="1">
            <a:spLocks/>
          </p:cNvSpPr>
          <p:nvPr/>
        </p:nvSpPr>
        <p:spPr>
          <a:xfrm>
            <a:off x="214282" y="2857496"/>
            <a:ext cx="5286412" cy="785818"/>
          </a:xfrm>
          <a:prstGeom prst="rect">
            <a:avLst/>
          </a:prstGeom>
        </p:spPr>
        <p:txBody>
          <a:bodyPr vert="horz">
            <a:normAutofit fontScale="625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fr-FR" sz="2600" b="0" i="0" u="none" strike="noStrike" kern="1200" cap="none" spc="0" normalizeH="0" baseline="0" noProof="0" dirty="0" smtClean="0">
                <a:ln>
                  <a:noFill/>
                </a:ln>
                <a:solidFill>
                  <a:schemeClr val="tx1"/>
                </a:solidFill>
                <a:effectLst/>
                <a:uLnTx/>
                <a:uFillTx/>
                <a:latin typeface="+mn-lt"/>
                <a:ea typeface="+mn-ea"/>
                <a:cs typeface="+mn-cs"/>
              </a:rPr>
              <a:t>Pour les individus</a:t>
            </a:r>
            <a:r>
              <a:rPr kumimoji="0" lang="fr-FR" sz="2600" b="0" i="0" u="none" strike="noStrike" kern="1200" cap="none" spc="0" normalizeH="0" noProof="0" dirty="0" smtClean="0">
                <a:ln>
                  <a:noFill/>
                </a:ln>
                <a:solidFill>
                  <a:schemeClr val="tx1"/>
                </a:solidFill>
                <a:effectLst/>
                <a:uLnTx/>
                <a:uFillTx/>
                <a:latin typeface="+mn-lt"/>
                <a:ea typeface="+mn-ea"/>
                <a:cs typeface="+mn-cs"/>
              </a:rPr>
              <a:t> du groupe AB et O</a:t>
            </a:r>
            <a:r>
              <a:rPr kumimoji="0" lang="fr-FR" sz="2600" b="0" i="0" u="none" strike="noStrike" kern="1200" cap="none" spc="0" normalizeH="0" baseline="0" noProof="0" dirty="0" smtClean="0">
                <a:ln>
                  <a:noFill/>
                </a:ln>
                <a:solidFill>
                  <a:schemeClr val="tx1"/>
                </a:solidFill>
                <a:effectLst/>
                <a:uLnTx/>
                <a:uFillTx/>
                <a:latin typeface="+mn-lt"/>
                <a:ea typeface="+mn-ea"/>
                <a:cs typeface="+mn-cs"/>
              </a:rPr>
              <a:t>,</a:t>
            </a:r>
            <a:r>
              <a:rPr kumimoji="0" lang="fr-FR" sz="2600" b="0" i="0" u="none" strike="noStrike" kern="1200" cap="none" spc="0" normalizeH="0" noProof="0" dirty="0" smtClean="0">
                <a:ln>
                  <a:noFill/>
                </a:ln>
                <a:solidFill>
                  <a:schemeClr val="tx1"/>
                </a:solidFill>
                <a:effectLst/>
                <a:uLnTx/>
                <a:uFillTx/>
                <a:latin typeface="+mn-lt"/>
                <a:ea typeface="+mn-ea"/>
                <a:cs typeface="+mn-cs"/>
              </a:rPr>
              <a:t> la solution est simple, car un individu AB possède l’allèle A et l’allèle B, et un individu du groupe O ne possède que l’allèle O. </a:t>
            </a:r>
            <a:endParaRPr kumimoji="0" lang="fr-FR"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Espace réservé du contenu 2"/>
          <p:cNvSpPr txBox="1">
            <a:spLocks/>
          </p:cNvSpPr>
          <p:nvPr/>
        </p:nvSpPr>
        <p:spPr>
          <a:xfrm>
            <a:off x="214282" y="3571876"/>
            <a:ext cx="4572032" cy="642942"/>
          </a:xfrm>
          <a:prstGeom prst="rect">
            <a:avLst/>
          </a:prstGeom>
        </p:spPr>
        <p:txBody>
          <a:bodyPr vert="horz">
            <a:normAutofit fontScale="625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fr-FR" sz="2600" dirty="0" smtClean="0"/>
              <a:t>Tous les individus doivent posséder l’allèle qui détermine leur marqueur donc : </a:t>
            </a:r>
            <a:endParaRPr kumimoji="0" lang="fr-FR"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5125" name="Picture 5"/>
          <p:cNvPicPr>
            <a:picLocks noChangeAspect="1" noChangeArrowheads="1"/>
          </p:cNvPicPr>
          <p:nvPr/>
        </p:nvPicPr>
        <p:blipFill>
          <a:blip r:embed="rId3"/>
          <a:srcRect/>
          <a:stretch>
            <a:fillRect/>
          </a:stretch>
        </p:blipFill>
        <p:spPr bwMode="auto">
          <a:xfrm>
            <a:off x="5857885" y="2786058"/>
            <a:ext cx="2000264" cy="1164711"/>
          </a:xfrm>
          <a:prstGeom prst="rect">
            <a:avLst/>
          </a:prstGeom>
          <a:noFill/>
          <a:ln w="9525">
            <a:noFill/>
            <a:miter lim="800000"/>
            <a:headEnd/>
            <a:tailEnd/>
          </a:ln>
          <a:effectLst/>
        </p:spPr>
      </p:pic>
      <p:pic>
        <p:nvPicPr>
          <p:cNvPr id="5126" name="Picture 6"/>
          <p:cNvPicPr>
            <a:picLocks noChangeAspect="1" noChangeArrowheads="1"/>
          </p:cNvPicPr>
          <p:nvPr/>
        </p:nvPicPr>
        <p:blipFill>
          <a:blip r:embed="rId4"/>
          <a:srcRect/>
          <a:stretch>
            <a:fillRect/>
          </a:stretch>
        </p:blipFill>
        <p:spPr bwMode="auto">
          <a:xfrm>
            <a:off x="500034" y="4214818"/>
            <a:ext cx="2200275" cy="1333500"/>
          </a:xfrm>
          <a:prstGeom prst="rect">
            <a:avLst/>
          </a:prstGeom>
          <a:noFill/>
          <a:ln w="9525">
            <a:noFill/>
            <a:miter lim="800000"/>
            <a:headEnd/>
            <a:tailEnd/>
          </a:ln>
          <a:effectLst/>
        </p:spPr>
      </p:pic>
      <p:sp>
        <p:nvSpPr>
          <p:cNvPr id="11" name="Espace réservé du contenu 2"/>
          <p:cNvSpPr txBox="1">
            <a:spLocks/>
          </p:cNvSpPr>
          <p:nvPr/>
        </p:nvSpPr>
        <p:spPr>
          <a:xfrm>
            <a:off x="2714612" y="4214818"/>
            <a:ext cx="3000396" cy="785818"/>
          </a:xfrm>
          <a:prstGeom prst="rect">
            <a:avLst/>
          </a:prstGeom>
        </p:spPr>
        <p:txBody>
          <a:bodyPr vert="horz">
            <a:normAutofit fontScale="55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fr-FR" sz="2600" dirty="0" smtClean="0"/>
              <a:t>De plus un des enfants est du groupe O, ce qui signifie que les parents lui ont transmis chacun un allèle O. </a:t>
            </a:r>
            <a:endParaRPr kumimoji="0" lang="fr-FR"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Espace réservé du contenu 2"/>
          <p:cNvSpPr txBox="1">
            <a:spLocks/>
          </p:cNvSpPr>
          <p:nvPr/>
        </p:nvSpPr>
        <p:spPr>
          <a:xfrm>
            <a:off x="5715008" y="4143380"/>
            <a:ext cx="3071834" cy="1000132"/>
          </a:xfrm>
          <a:prstGeom prst="rect">
            <a:avLst/>
          </a:prstGeom>
        </p:spPr>
        <p:txBody>
          <a:bodyPr vert="horz">
            <a:normAutofit fontScale="55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lang="fr-FR" sz="2600" noProof="0" dirty="0" smtClean="0"/>
              <a:t>Pour finir, la mère ne peut transmettre à sa fille que l’allèle A ou O, hors la fille est du groupe B c’est donc l’allèle O qui a été transmis.</a:t>
            </a:r>
            <a:endParaRPr kumimoji="0" lang="fr-FR"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5129" name="Picture 9"/>
          <p:cNvPicPr>
            <a:picLocks noChangeAspect="1" noChangeArrowheads="1"/>
          </p:cNvPicPr>
          <p:nvPr/>
        </p:nvPicPr>
        <p:blipFill>
          <a:blip r:embed="rId5"/>
          <a:srcRect/>
          <a:stretch>
            <a:fillRect/>
          </a:stretch>
        </p:blipFill>
        <p:spPr bwMode="auto">
          <a:xfrm>
            <a:off x="6000760" y="5143512"/>
            <a:ext cx="2295525" cy="1362075"/>
          </a:xfrm>
          <a:prstGeom prst="rect">
            <a:avLst/>
          </a:prstGeom>
          <a:noFill/>
          <a:ln w="9525">
            <a:noFill/>
            <a:miter lim="800000"/>
            <a:headEnd/>
            <a:tailEnd/>
          </a:ln>
          <a:effectLst/>
        </p:spPr>
      </p:pic>
      <p:pic>
        <p:nvPicPr>
          <p:cNvPr id="5131" name="Picture 11"/>
          <p:cNvPicPr>
            <a:picLocks noChangeAspect="1" noChangeArrowheads="1"/>
          </p:cNvPicPr>
          <p:nvPr/>
        </p:nvPicPr>
        <p:blipFill>
          <a:blip r:embed="rId6"/>
          <a:srcRect/>
          <a:stretch>
            <a:fillRect/>
          </a:stretch>
        </p:blipFill>
        <p:spPr bwMode="auto">
          <a:xfrm>
            <a:off x="3143240" y="5000636"/>
            <a:ext cx="2200275" cy="13525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5125"/>
                                        </p:tgtEl>
                                        <p:attrNameLst>
                                          <p:attrName>style.visibility</p:attrName>
                                        </p:attrNameLst>
                                      </p:cBhvr>
                                      <p:to>
                                        <p:strVal val="visible"/>
                                      </p:to>
                                    </p:set>
                                    <p:animEffect transition="in" filter="fade">
                                      <p:cBhvr>
                                        <p:cTn id="18" dur="2000"/>
                                        <p:tgtEl>
                                          <p:spTgt spid="512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fade">
                                      <p:cBhvr>
                                        <p:cTn id="26" dur="2000"/>
                                        <p:tgtEl>
                                          <p:spTgt spid="512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5131"/>
                                        </p:tgtEl>
                                        <p:attrNameLst>
                                          <p:attrName>style.visibility</p:attrName>
                                        </p:attrNameLst>
                                      </p:cBhvr>
                                      <p:to>
                                        <p:strVal val="visible"/>
                                      </p:to>
                                    </p:set>
                                    <p:animEffect transition="in" filter="fade">
                                      <p:cBhvr>
                                        <p:cTn id="34" dur="2000"/>
                                        <p:tgtEl>
                                          <p:spTgt spid="513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5129"/>
                                        </p:tgtEl>
                                        <p:attrNameLst>
                                          <p:attrName>style.visibility</p:attrName>
                                        </p:attrNameLst>
                                      </p:cBhvr>
                                      <p:to>
                                        <p:strVal val="visible"/>
                                      </p:to>
                                    </p:set>
                                    <p:animEffect transition="in" filter="fade">
                                      <p:cBhvr>
                                        <p:cTn id="42" dur="2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8" grpId="0"/>
      <p:bldP spid="11"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5762" y="204022"/>
            <a:ext cx="8229600" cy="1143000"/>
          </a:xfrm>
        </p:spPr>
        <p:txBody>
          <a:bodyPr>
            <a:normAutofit fontScale="90000"/>
          </a:bodyPr>
          <a:lstStyle/>
          <a:p>
            <a:r>
              <a:rPr lang="fr-FR" dirty="0" smtClean="0"/>
              <a:t>D’où viennent les chromosomes ? </a:t>
            </a:r>
            <a:endParaRPr lang="fr-FR" dirty="0"/>
          </a:p>
        </p:txBody>
      </p:sp>
      <p:sp>
        <p:nvSpPr>
          <p:cNvPr id="3" name="Espace réservé du contenu 2"/>
          <p:cNvSpPr>
            <a:spLocks noGrp="1"/>
          </p:cNvSpPr>
          <p:nvPr>
            <p:ph idx="1"/>
          </p:nvPr>
        </p:nvSpPr>
        <p:spPr>
          <a:xfrm>
            <a:off x="385762" y="1435414"/>
            <a:ext cx="8229600" cy="4389120"/>
          </a:xfrm>
        </p:spPr>
        <p:txBody>
          <a:bodyPr/>
          <a:lstStyle/>
          <a:p>
            <a:r>
              <a:rPr lang="fr-FR" dirty="0" smtClean="0"/>
              <a:t>Dans notre exemple, on peut en raisonnant retrouver d’où viennent les chromosomes : </a:t>
            </a:r>
            <a:endParaRPr lang="fr-FR" dirty="0"/>
          </a:p>
        </p:txBody>
      </p:sp>
      <p:cxnSp>
        <p:nvCxnSpPr>
          <p:cNvPr id="6" name="Connecteur droit avec flèche 5"/>
          <p:cNvCxnSpPr/>
          <p:nvPr/>
        </p:nvCxnSpPr>
        <p:spPr>
          <a:xfrm>
            <a:off x="3929058" y="3643314"/>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148" name="Picture 4"/>
          <p:cNvPicPr>
            <a:picLocks noChangeAspect="1" noChangeArrowheads="1"/>
          </p:cNvPicPr>
          <p:nvPr/>
        </p:nvPicPr>
        <p:blipFill>
          <a:blip r:embed="rId2"/>
          <a:srcRect/>
          <a:stretch>
            <a:fillRect/>
          </a:stretch>
        </p:blipFill>
        <p:spPr bwMode="auto">
          <a:xfrm>
            <a:off x="642910" y="2357430"/>
            <a:ext cx="3116073" cy="2643206"/>
          </a:xfrm>
          <a:prstGeom prst="rect">
            <a:avLst/>
          </a:prstGeom>
          <a:noFill/>
          <a:ln w="9525">
            <a:noFill/>
            <a:miter lim="800000"/>
            <a:headEnd/>
            <a:tailEnd/>
          </a:ln>
          <a:effectLst/>
        </p:spPr>
      </p:pic>
      <p:pic>
        <p:nvPicPr>
          <p:cNvPr id="6149" name="Picture 5"/>
          <p:cNvPicPr>
            <a:picLocks noChangeAspect="1" noChangeArrowheads="1"/>
          </p:cNvPicPr>
          <p:nvPr/>
        </p:nvPicPr>
        <p:blipFill>
          <a:blip r:embed="rId3"/>
          <a:srcRect/>
          <a:stretch>
            <a:fillRect/>
          </a:stretch>
        </p:blipFill>
        <p:spPr bwMode="auto">
          <a:xfrm>
            <a:off x="5143505" y="2357430"/>
            <a:ext cx="3143272" cy="2678508"/>
          </a:xfrm>
          <a:prstGeom prst="rect">
            <a:avLst/>
          </a:prstGeom>
          <a:noFill/>
          <a:ln w="9525">
            <a:noFill/>
            <a:miter lim="800000"/>
            <a:headEnd/>
            <a:tailEnd/>
          </a:ln>
          <a:effectLst/>
        </p:spPr>
      </p:pic>
      <p:sp>
        <p:nvSpPr>
          <p:cNvPr id="10" name="ZoneTexte 9"/>
          <p:cNvSpPr txBox="1"/>
          <p:nvPr/>
        </p:nvSpPr>
        <p:spPr>
          <a:xfrm>
            <a:off x="1000100" y="5357826"/>
            <a:ext cx="7215238" cy="923330"/>
          </a:xfrm>
          <a:prstGeom prst="rect">
            <a:avLst/>
          </a:prstGeom>
          <a:noFill/>
        </p:spPr>
        <p:txBody>
          <a:bodyPr wrap="square" rtlCol="0">
            <a:spAutoFit/>
          </a:bodyPr>
          <a:lstStyle/>
          <a:p>
            <a:r>
              <a:rPr lang="fr-FR" dirty="0" smtClean="0"/>
              <a:t>On est ainsi capable de suivre la transmission d’un allèle au cours des générations, cela peut être intéressant pour savoir si des parents ont des risques élevés d’avoir un enfant porteur d’une maladie héréditaire.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30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down)">
                                      <p:cBhvr>
                                        <p:cTn id="1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Entrainez vous faites le même travail pour cette arbre : </a:t>
            </a:r>
            <a:endParaRPr lang="fr-FR" dirty="0"/>
          </a:p>
        </p:txBody>
      </p:sp>
      <p:pic>
        <p:nvPicPr>
          <p:cNvPr id="7170" name="Picture 2"/>
          <p:cNvPicPr>
            <a:picLocks noGrp="1" noChangeAspect="1" noChangeArrowheads="1"/>
          </p:cNvPicPr>
          <p:nvPr>
            <p:ph idx="1"/>
          </p:nvPr>
        </p:nvPicPr>
        <p:blipFill>
          <a:blip r:embed="rId2"/>
          <a:srcRect/>
          <a:stretch>
            <a:fillRect/>
          </a:stretch>
        </p:blipFill>
        <p:spPr bwMode="auto">
          <a:xfrm>
            <a:off x="4786314" y="2143116"/>
            <a:ext cx="3714776" cy="3888906"/>
          </a:xfrm>
          <a:prstGeom prst="rect">
            <a:avLst/>
          </a:prstGeom>
          <a:noFill/>
          <a:ln w="9525">
            <a:noFill/>
            <a:miter lim="800000"/>
            <a:headEnd/>
            <a:tailEnd/>
          </a:ln>
          <a:effectLst/>
        </p:spPr>
      </p:pic>
      <p:sp>
        <p:nvSpPr>
          <p:cNvPr id="8" name="ZoneTexte 7"/>
          <p:cNvSpPr txBox="1"/>
          <p:nvPr/>
        </p:nvSpPr>
        <p:spPr>
          <a:xfrm>
            <a:off x="357158" y="2714620"/>
            <a:ext cx="4572032" cy="1200329"/>
          </a:xfrm>
          <a:prstGeom prst="rect">
            <a:avLst/>
          </a:prstGeom>
          <a:noFill/>
        </p:spPr>
        <p:txBody>
          <a:bodyPr wrap="square" rtlCol="0">
            <a:spAutoFit/>
          </a:bodyPr>
          <a:lstStyle/>
          <a:p>
            <a:r>
              <a:rPr lang="fr-FR" dirty="0" smtClean="0"/>
              <a:t>Refaites le dessin sur une feuille de papier et dessinez la paire de chromosome 9 de tous les membres de la famille en indiquant les allèles A ou B ou O </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2714620"/>
            <a:ext cx="8229600" cy="1143000"/>
          </a:xfrm>
        </p:spPr>
        <p:txBody>
          <a:bodyPr>
            <a:noAutofit/>
          </a:bodyPr>
          <a:lstStyle/>
          <a:p>
            <a:r>
              <a:rPr lang="fr-FR" sz="6000" dirty="0" smtClean="0"/>
              <a:t/>
            </a:r>
            <a:br>
              <a:rPr lang="fr-FR" sz="6000" dirty="0" smtClean="0"/>
            </a:br>
            <a:r>
              <a:rPr lang="fr-FR" sz="6000" dirty="0" smtClean="0"/>
              <a:t/>
            </a:r>
            <a:br>
              <a:rPr lang="fr-FR" sz="6000" dirty="0" smtClean="0"/>
            </a:br>
            <a:r>
              <a:rPr lang="fr-FR" sz="6000" dirty="0" smtClean="0"/>
              <a:t/>
            </a:r>
            <a:br>
              <a:rPr lang="fr-FR" sz="6000" dirty="0" smtClean="0"/>
            </a:br>
            <a:r>
              <a:rPr lang="fr-FR" sz="6000" dirty="0" smtClean="0"/>
              <a:t>Ne trichez pas ! </a:t>
            </a:r>
            <a:br>
              <a:rPr lang="fr-FR" sz="6000" dirty="0" smtClean="0"/>
            </a:br>
            <a:r>
              <a:rPr lang="fr-FR" sz="6000" dirty="0" smtClean="0"/>
              <a:t/>
            </a:r>
            <a:br>
              <a:rPr lang="fr-FR" sz="6000" dirty="0" smtClean="0"/>
            </a:br>
            <a:r>
              <a:rPr lang="fr-FR" sz="6000" dirty="0" smtClean="0"/>
              <a:t>Faites le à l’écrit ! </a:t>
            </a:r>
            <a:endParaRPr lang="fr-FR" sz="6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171</TotalTime>
  <Words>769</Words>
  <Application>Microsoft Office PowerPoint</Application>
  <PresentationFormat>Affichage à l'écran (4:3)</PresentationFormat>
  <Paragraphs>61</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Débit</vt:lpstr>
      <vt:lpstr>Comment les caractères sont-ils transmis au cours des générations successives ?</vt:lpstr>
      <vt:lpstr>Les gènes, les allèles et les caractères  héréditaires</vt:lpstr>
      <vt:lpstr>Un allèle -&gt; un caractère</vt:lpstr>
      <vt:lpstr>Le patrimoine génétique est transmis par le biais des gamètes</vt:lpstr>
      <vt:lpstr>Lors de la fécondation, on forme un nouveau caryotype</vt:lpstr>
      <vt:lpstr>Raisonner sur la transmission des caractères</vt:lpstr>
      <vt:lpstr>D’où viennent les chromosomes ? </vt:lpstr>
      <vt:lpstr>Entrainez vous faites le même travail pour cette arbre : </vt:lpstr>
      <vt:lpstr>   Ne trichez pas !   Faites le à l’écrit ! </vt:lpstr>
      <vt:lpstr>Résultats :</vt:lpstr>
      <vt:lpstr>Des allèles sur les chromosomes sexuels </vt:lpstr>
      <vt:lpstr>On commence par dessinez les chromosomes sexuels des individus</vt:lpstr>
      <vt:lpstr>Allèle sauvage / Allèle muté</vt:lpstr>
      <vt:lpstr>Le cas des garçons </vt:lpstr>
      <vt:lpstr>Le cas des filles </vt:lpstr>
      <vt:lpstr>Fin ! </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 les caractères sont-ils transmis ?</dc:title>
  <dc:creator>Cbolavy</dc:creator>
  <cp:lastModifiedBy>Cbolavy</cp:lastModifiedBy>
  <cp:revision>19</cp:revision>
  <dcterms:created xsi:type="dcterms:W3CDTF">2009-01-28T16:27:00Z</dcterms:created>
  <dcterms:modified xsi:type="dcterms:W3CDTF">2009-01-28T19:18:39Z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