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1"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96" y="-4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4347C1E-84E3-4442-892C-7A06F9E60E2B}" type="datetimeFigureOut">
              <a:rPr lang="fr-FR" smtClean="0"/>
              <a:pPr/>
              <a:t>05/01/2009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6B99EC5-9DE7-4863-985E-67873A865394}"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347C1E-84E3-4442-892C-7A06F9E60E2B}" type="datetimeFigureOut">
              <a:rPr lang="fr-FR" smtClean="0"/>
              <a:pPr/>
              <a:t>05/01/2009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99EC5-9DE7-4863-985E-67873A865394}"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vt.ac-dijon.fr/schemassvt/auteur.php3?id_auteur=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b="1" dirty="0" smtClean="0"/>
              <a:t>Retrouver une succession de paysage à partir de l’étude d’un affleurement </a:t>
            </a:r>
            <a:endParaRPr lang="fr-FR" b="1" dirty="0"/>
          </a:p>
        </p:txBody>
      </p:sp>
      <p:sp>
        <p:nvSpPr>
          <p:cNvPr id="3" name="Sous-titre 2"/>
          <p:cNvSpPr>
            <a:spLocks noGrp="1"/>
          </p:cNvSpPr>
          <p:nvPr>
            <p:ph type="subTitle" idx="1"/>
          </p:nvPr>
        </p:nvSpPr>
        <p:spPr/>
        <p:txBody>
          <a:bodyPr/>
          <a:lstStyle/>
          <a:p>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357167"/>
            <a:ext cx="7772400" cy="928693"/>
          </a:xfrm>
        </p:spPr>
        <p:txBody>
          <a:bodyPr>
            <a:normAutofit fontScale="90000"/>
          </a:bodyPr>
          <a:lstStyle/>
          <a:p>
            <a:r>
              <a:rPr lang="fr-FR" dirty="0" smtClean="0"/>
              <a:t>I)Etude des roches de l’affleurement </a:t>
            </a:r>
            <a:endParaRPr lang="fr-FR" dirty="0"/>
          </a:p>
        </p:txBody>
      </p:sp>
      <p:sp>
        <p:nvSpPr>
          <p:cNvPr id="3" name="Sous-titre 2"/>
          <p:cNvSpPr>
            <a:spLocks noGrp="1"/>
          </p:cNvSpPr>
          <p:nvPr>
            <p:ph type="subTitle" idx="1"/>
          </p:nvPr>
        </p:nvSpPr>
        <p:spPr>
          <a:xfrm>
            <a:off x="357158" y="1571612"/>
            <a:ext cx="7415242" cy="4067188"/>
          </a:xfrm>
        </p:spPr>
        <p:txBody>
          <a:bodyPr/>
          <a:lstStyle/>
          <a:p>
            <a:pPr algn="l"/>
            <a:r>
              <a:rPr lang="fr-FR" dirty="0" smtClean="0">
                <a:solidFill>
                  <a:schemeClr val="tx1"/>
                </a:solidFill>
              </a:rPr>
              <a:t>Couche 1: Grès </a:t>
            </a:r>
          </a:p>
          <a:p>
            <a:pPr algn="l"/>
            <a:endParaRPr lang="fr-FR" dirty="0" smtClean="0">
              <a:solidFill>
                <a:schemeClr val="tx1"/>
              </a:solidFill>
            </a:endParaRPr>
          </a:p>
          <a:p>
            <a:pPr algn="l"/>
            <a:endParaRPr lang="fr-FR" dirty="0" smtClean="0">
              <a:solidFill>
                <a:schemeClr val="tx1"/>
              </a:solidFill>
            </a:endParaRPr>
          </a:p>
          <a:p>
            <a:pPr algn="l"/>
            <a:r>
              <a:rPr lang="fr-FR" dirty="0" smtClean="0">
                <a:solidFill>
                  <a:schemeClr val="tx1"/>
                </a:solidFill>
              </a:rPr>
              <a:t>Couche 2 : Calcaire coquillier</a:t>
            </a:r>
          </a:p>
          <a:p>
            <a:pPr algn="l"/>
            <a:endParaRPr lang="fr-FR" dirty="0" smtClean="0">
              <a:solidFill>
                <a:schemeClr val="tx1"/>
              </a:solidFill>
            </a:endParaRPr>
          </a:p>
          <a:p>
            <a:pPr algn="l"/>
            <a:r>
              <a:rPr lang="fr-FR" dirty="0" smtClean="0">
                <a:solidFill>
                  <a:schemeClr val="tx1"/>
                </a:solidFill>
              </a:rPr>
              <a:t>Couche 3 : Argile </a:t>
            </a:r>
          </a:p>
        </p:txBody>
      </p:sp>
      <p:pic>
        <p:nvPicPr>
          <p:cNvPr id="1026" name="Picture 2"/>
          <p:cNvPicPr>
            <a:picLocks noChangeAspect="1" noChangeArrowheads="1"/>
          </p:cNvPicPr>
          <p:nvPr/>
        </p:nvPicPr>
        <p:blipFill>
          <a:blip r:embed="rId2"/>
          <a:srcRect/>
          <a:stretch>
            <a:fillRect/>
          </a:stretch>
        </p:blipFill>
        <p:spPr bwMode="auto">
          <a:xfrm>
            <a:off x="5429256" y="1071546"/>
            <a:ext cx="2428892" cy="43760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85728"/>
            <a:ext cx="8229600" cy="1143000"/>
          </a:xfrm>
        </p:spPr>
        <p:txBody>
          <a:bodyPr>
            <a:normAutofit fontScale="90000"/>
          </a:bodyPr>
          <a:lstStyle/>
          <a:p>
            <a:r>
              <a:rPr lang="fr-FR" dirty="0" smtClean="0"/>
              <a:t>Dans quelles conditions se forment ces roches actuellement ? </a:t>
            </a:r>
            <a:endParaRPr lang="fr-FR" dirty="0"/>
          </a:p>
        </p:txBody>
      </p:sp>
      <p:sp>
        <p:nvSpPr>
          <p:cNvPr id="3" name="Espace réservé du contenu 2"/>
          <p:cNvSpPr>
            <a:spLocks noGrp="1"/>
          </p:cNvSpPr>
          <p:nvPr>
            <p:ph idx="1"/>
          </p:nvPr>
        </p:nvSpPr>
        <p:spPr>
          <a:xfrm>
            <a:off x="428596" y="1571612"/>
            <a:ext cx="6143668" cy="4525963"/>
          </a:xfrm>
        </p:spPr>
        <p:txBody>
          <a:bodyPr>
            <a:normAutofit fontScale="92500"/>
          </a:bodyPr>
          <a:lstStyle/>
          <a:p>
            <a:pPr>
              <a:buNone/>
            </a:pPr>
            <a:r>
              <a:rPr lang="fr-FR" dirty="0" smtClean="0"/>
              <a:t>Actuellement ces roches se forment dans les conditions suivantes : </a:t>
            </a:r>
          </a:p>
          <a:p>
            <a:pPr>
              <a:buNone/>
            </a:pPr>
            <a:r>
              <a:rPr lang="fr-FR" dirty="0" smtClean="0"/>
              <a:t>Grès : milieu estuarien ou cours d’eau</a:t>
            </a:r>
          </a:p>
          <a:p>
            <a:pPr>
              <a:buNone/>
            </a:pPr>
            <a:endParaRPr lang="fr-FR" dirty="0" smtClean="0"/>
          </a:p>
          <a:p>
            <a:pPr>
              <a:buNone/>
            </a:pPr>
            <a:r>
              <a:rPr lang="fr-FR" dirty="0" smtClean="0"/>
              <a:t>Calcaire coquillier : milieu marin peu profond</a:t>
            </a:r>
          </a:p>
          <a:p>
            <a:pPr>
              <a:buNone/>
            </a:pPr>
            <a:endParaRPr lang="fr-FR" dirty="0" smtClean="0"/>
          </a:p>
          <a:p>
            <a:pPr>
              <a:buNone/>
            </a:pPr>
            <a:r>
              <a:rPr lang="fr-FR" dirty="0" smtClean="0"/>
              <a:t>Argile : milieu marin profond </a:t>
            </a:r>
          </a:p>
          <a:p>
            <a:pPr>
              <a:buNone/>
            </a:pPr>
            <a:endParaRPr lang="fr-FR" dirty="0" smtClean="0"/>
          </a:p>
          <a:p>
            <a:pPr>
              <a:buNone/>
            </a:pPr>
            <a:endParaRPr lang="fr-FR" dirty="0"/>
          </a:p>
        </p:txBody>
      </p:sp>
      <p:pic>
        <p:nvPicPr>
          <p:cNvPr id="4" name="Picture 2"/>
          <p:cNvPicPr>
            <a:picLocks noChangeAspect="1" noChangeArrowheads="1"/>
          </p:cNvPicPr>
          <p:nvPr/>
        </p:nvPicPr>
        <p:blipFill>
          <a:blip r:embed="rId2"/>
          <a:srcRect/>
          <a:stretch>
            <a:fillRect/>
          </a:stretch>
        </p:blipFill>
        <p:spPr bwMode="auto">
          <a:xfrm>
            <a:off x="6572264" y="1714488"/>
            <a:ext cx="2428892" cy="43760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Utilisation du principe d’actualisme </a:t>
            </a:r>
            <a:endParaRPr lang="fr-FR" dirty="0"/>
          </a:p>
        </p:txBody>
      </p:sp>
      <p:sp>
        <p:nvSpPr>
          <p:cNvPr id="3" name="Espace réservé du contenu 2"/>
          <p:cNvSpPr>
            <a:spLocks noGrp="1"/>
          </p:cNvSpPr>
          <p:nvPr>
            <p:ph idx="1"/>
          </p:nvPr>
        </p:nvSpPr>
        <p:spPr>
          <a:xfrm>
            <a:off x="142844" y="1357298"/>
            <a:ext cx="6686568" cy="4768865"/>
          </a:xfrm>
        </p:spPr>
        <p:txBody>
          <a:bodyPr>
            <a:normAutofit fontScale="70000" lnSpcReduction="20000"/>
          </a:bodyPr>
          <a:lstStyle/>
          <a:p>
            <a:r>
              <a:rPr lang="fr-FR" dirty="0" smtClean="0"/>
              <a:t>En utilisant le principe d’actualisme, on peut considérer que les roches observées ici se sont formées de la même façon que les roches actuelles. </a:t>
            </a:r>
          </a:p>
          <a:p>
            <a:r>
              <a:rPr lang="fr-FR" dirty="0" smtClean="0"/>
              <a:t>Ainsi : </a:t>
            </a:r>
          </a:p>
          <a:p>
            <a:pPr>
              <a:buNone/>
            </a:pPr>
            <a:r>
              <a:rPr lang="fr-FR" dirty="0" smtClean="0"/>
              <a:t>Le grès s’est formé dans un estuaire </a:t>
            </a:r>
          </a:p>
          <a:p>
            <a:pPr>
              <a:buNone/>
            </a:pPr>
            <a:r>
              <a:rPr lang="fr-FR" dirty="0" smtClean="0"/>
              <a:t>Le calcaire s’est formé en milieu marin peu profond</a:t>
            </a:r>
          </a:p>
          <a:p>
            <a:pPr>
              <a:buNone/>
            </a:pPr>
            <a:r>
              <a:rPr lang="fr-FR" dirty="0" smtClean="0"/>
              <a:t>L’argile s’est formé en milieu marin profond. </a:t>
            </a:r>
          </a:p>
          <a:p>
            <a:pPr>
              <a:buNone/>
            </a:pPr>
            <a:endParaRPr lang="fr-FR" dirty="0" smtClean="0"/>
          </a:p>
          <a:p>
            <a:pPr>
              <a:buNone/>
            </a:pPr>
            <a:r>
              <a:rPr lang="fr-FR" dirty="0" smtClean="0">
                <a:solidFill>
                  <a:srgbClr val="FF0000"/>
                </a:solidFill>
              </a:rPr>
              <a:t>Principe d’actualisme : Les phénomènes géologiques observables actuellement sont les mêmes que ceux qui se sont déroulés dans le passé. </a:t>
            </a:r>
          </a:p>
          <a:p>
            <a:pPr>
              <a:buNone/>
            </a:pPr>
            <a:endParaRPr lang="fr-FR" dirty="0"/>
          </a:p>
        </p:txBody>
      </p:sp>
      <p:pic>
        <p:nvPicPr>
          <p:cNvPr id="4" name="Picture 2"/>
          <p:cNvPicPr>
            <a:picLocks noChangeAspect="1" noChangeArrowheads="1"/>
          </p:cNvPicPr>
          <p:nvPr/>
        </p:nvPicPr>
        <p:blipFill>
          <a:blip r:embed="rId2"/>
          <a:srcRect/>
          <a:stretch>
            <a:fillRect/>
          </a:stretch>
        </p:blipFill>
        <p:spPr bwMode="auto">
          <a:xfrm>
            <a:off x="6572264" y="1714488"/>
            <a:ext cx="2428892" cy="43760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Ces roches contiennent-elles des fossiles ? </a:t>
            </a:r>
            <a:endParaRPr lang="fr-FR" dirty="0"/>
          </a:p>
        </p:txBody>
      </p:sp>
      <p:sp>
        <p:nvSpPr>
          <p:cNvPr id="4" name="Rectangle 3"/>
          <p:cNvSpPr/>
          <p:nvPr/>
        </p:nvSpPr>
        <p:spPr>
          <a:xfrm>
            <a:off x="214282" y="3571876"/>
            <a:ext cx="3286148" cy="1107996"/>
          </a:xfrm>
          <a:prstGeom prst="rect">
            <a:avLst/>
          </a:prstGeom>
        </p:spPr>
        <p:txBody>
          <a:bodyPr wrap="square">
            <a:spAutoFit/>
          </a:bodyPr>
          <a:lstStyle/>
          <a:p>
            <a:r>
              <a:rPr lang="fr-FR" sz="2200" dirty="0" smtClean="0"/>
              <a:t>Le calcaire contient des coquilles de mollusque marin dont des coques</a:t>
            </a:r>
            <a:endParaRPr lang="fr-FR" sz="2200" dirty="0"/>
          </a:p>
        </p:txBody>
      </p:sp>
      <p:sp>
        <p:nvSpPr>
          <p:cNvPr id="5" name="Rectangle 4"/>
          <p:cNvSpPr/>
          <p:nvPr/>
        </p:nvSpPr>
        <p:spPr>
          <a:xfrm>
            <a:off x="214282" y="5286388"/>
            <a:ext cx="3000396" cy="769441"/>
          </a:xfrm>
          <a:prstGeom prst="rect">
            <a:avLst/>
          </a:prstGeom>
        </p:spPr>
        <p:txBody>
          <a:bodyPr wrap="square">
            <a:spAutoFit/>
          </a:bodyPr>
          <a:lstStyle/>
          <a:p>
            <a:r>
              <a:rPr lang="fr-FR" sz="2200" dirty="0" smtClean="0"/>
              <a:t>L’argile contient des fossiles d’ammonite</a:t>
            </a:r>
            <a:endParaRPr lang="fr-FR" sz="2200" dirty="0"/>
          </a:p>
        </p:txBody>
      </p:sp>
      <p:sp>
        <p:nvSpPr>
          <p:cNvPr id="8" name="Rectangle 7"/>
          <p:cNvSpPr/>
          <p:nvPr/>
        </p:nvSpPr>
        <p:spPr>
          <a:xfrm>
            <a:off x="142844" y="2071678"/>
            <a:ext cx="3071834" cy="769441"/>
          </a:xfrm>
          <a:prstGeom prst="rect">
            <a:avLst/>
          </a:prstGeom>
        </p:spPr>
        <p:txBody>
          <a:bodyPr wrap="square">
            <a:spAutoFit/>
          </a:bodyPr>
          <a:lstStyle/>
          <a:p>
            <a:r>
              <a:rPr lang="fr-FR" sz="2200" dirty="0" smtClean="0"/>
              <a:t>Le grès contient des traces de pattes d’oiseau</a:t>
            </a:r>
          </a:p>
        </p:txBody>
      </p:sp>
      <p:pic>
        <p:nvPicPr>
          <p:cNvPr id="9" name="Picture 2"/>
          <p:cNvPicPr>
            <a:picLocks noChangeAspect="1" noChangeArrowheads="1"/>
          </p:cNvPicPr>
          <p:nvPr/>
        </p:nvPicPr>
        <p:blipFill>
          <a:blip r:embed="rId2"/>
          <a:srcRect/>
          <a:stretch>
            <a:fillRect/>
          </a:stretch>
        </p:blipFill>
        <p:spPr bwMode="auto">
          <a:xfrm>
            <a:off x="6286512" y="1571612"/>
            <a:ext cx="2428892" cy="4376020"/>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a:srcRect/>
          <a:stretch>
            <a:fillRect/>
          </a:stretch>
        </p:blipFill>
        <p:spPr bwMode="auto">
          <a:xfrm>
            <a:off x="4198934" y="5072074"/>
            <a:ext cx="1516074" cy="1428760"/>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rot="19780522">
            <a:off x="4781465" y="2562897"/>
            <a:ext cx="344730" cy="357190"/>
          </a:xfrm>
          <a:prstGeom prst="rect">
            <a:avLst/>
          </a:prstGeom>
          <a:noFill/>
          <a:ln w="9525">
            <a:noFill/>
            <a:miter lim="800000"/>
            <a:headEnd/>
            <a:tailEnd/>
          </a:ln>
          <a:effectLst/>
        </p:spPr>
      </p:pic>
      <p:pic>
        <p:nvPicPr>
          <p:cNvPr id="14" name="Picture 5"/>
          <p:cNvPicPr>
            <a:picLocks noChangeAspect="1" noChangeArrowheads="1"/>
          </p:cNvPicPr>
          <p:nvPr/>
        </p:nvPicPr>
        <p:blipFill>
          <a:blip r:embed="rId4"/>
          <a:srcRect/>
          <a:stretch>
            <a:fillRect/>
          </a:stretch>
        </p:blipFill>
        <p:spPr bwMode="auto">
          <a:xfrm rot="19780522">
            <a:off x="4281398" y="2420022"/>
            <a:ext cx="344730" cy="357190"/>
          </a:xfrm>
          <a:prstGeom prst="rect">
            <a:avLst/>
          </a:prstGeom>
          <a:noFill/>
          <a:ln w="9525">
            <a:noFill/>
            <a:miter lim="800000"/>
            <a:headEnd/>
            <a:tailEnd/>
          </a:ln>
          <a:effectLst/>
        </p:spPr>
      </p:pic>
      <p:pic>
        <p:nvPicPr>
          <p:cNvPr id="15" name="Picture 5"/>
          <p:cNvPicPr>
            <a:picLocks noChangeAspect="1" noChangeArrowheads="1"/>
          </p:cNvPicPr>
          <p:nvPr/>
        </p:nvPicPr>
        <p:blipFill>
          <a:blip r:embed="rId4"/>
          <a:srcRect/>
          <a:stretch>
            <a:fillRect/>
          </a:stretch>
        </p:blipFill>
        <p:spPr bwMode="auto">
          <a:xfrm rot="19780522">
            <a:off x="4424275" y="1919955"/>
            <a:ext cx="344730" cy="357190"/>
          </a:xfrm>
          <a:prstGeom prst="rect">
            <a:avLst/>
          </a:prstGeom>
          <a:noFill/>
          <a:ln w="9525">
            <a:noFill/>
            <a:miter lim="800000"/>
            <a:headEnd/>
            <a:tailEnd/>
          </a:ln>
          <a:effectLst/>
        </p:spPr>
      </p:pic>
      <p:pic>
        <p:nvPicPr>
          <p:cNvPr id="16" name="Picture 5"/>
          <p:cNvPicPr>
            <a:picLocks noChangeAspect="1" noChangeArrowheads="1"/>
          </p:cNvPicPr>
          <p:nvPr/>
        </p:nvPicPr>
        <p:blipFill>
          <a:blip r:embed="rId4"/>
          <a:srcRect/>
          <a:stretch>
            <a:fillRect/>
          </a:stretch>
        </p:blipFill>
        <p:spPr bwMode="auto">
          <a:xfrm rot="18491304">
            <a:off x="5137090" y="2991948"/>
            <a:ext cx="344730" cy="350990"/>
          </a:xfrm>
          <a:prstGeom prst="rect">
            <a:avLst/>
          </a:prstGeom>
          <a:noFill/>
          <a:ln w="9525">
            <a:noFill/>
            <a:miter lim="800000"/>
            <a:headEnd/>
            <a:tailEnd/>
          </a:ln>
          <a:effectLst/>
        </p:spPr>
      </p:pic>
      <p:pic>
        <p:nvPicPr>
          <p:cNvPr id="2055" name="Picture 7"/>
          <p:cNvPicPr>
            <a:picLocks noChangeAspect="1" noChangeArrowheads="1"/>
          </p:cNvPicPr>
          <p:nvPr/>
        </p:nvPicPr>
        <p:blipFill>
          <a:blip r:embed="rId5"/>
          <a:srcRect/>
          <a:stretch>
            <a:fillRect/>
          </a:stretch>
        </p:blipFill>
        <p:spPr bwMode="auto">
          <a:xfrm>
            <a:off x="4286248" y="3643313"/>
            <a:ext cx="571504" cy="488677"/>
          </a:xfrm>
          <a:prstGeom prst="rect">
            <a:avLst/>
          </a:prstGeom>
          <a:noFill/>
          <a:ln w="9525">
            <a:noFill/>
            <a:miter lim="800000"/>
            <a:headEnd/>
            <a:tailEnd/>
          </a:ln>
          <a:effectLst/>
        </p:spPr>
      </p:pic>
      <p:pic>
        <p:nvPicPr>
          <p:cNvPr id="19" name="Picture 7"/>
          <p:cNvPicPr>
            <a:picLocks noChangeAspect="1" noChangeArrowheads="1"/>
          </p:cNvPicPr>
          <p:nvPr/>
        </p:nvPicPr>
        <p:blipFill>
          <a:blip r:embed="rId5"/>
          <a:srcRect/>
          <a:stretch>
            <a:fillRect/>
          </a:stretch>
        </p:blipFill>
        <p:spPr bwMode="auto">
          <a:xfrm>
            <a:off x="4643438" y="4214818"/>
            <a:ext cx="571504" cy="488677"/>
          </a:xfrm>
          <a:prstGeom prst="rect">
            <a:avLst/>
          </a:prstGeom>
          <a:noFill/>
          <a:ln w="9525">
            <a:noFill/>
            <a:miter lim="800000"/>
            <a:headEnd/>
            <a:tailEnd/>
          </a:ln>
          <a:effectLst/>
        </p:spPr>
      </p:pic>
      <p:pic>
        <p:nvPicPr>
          <p:cNvPr id="20" name="Picture 7"/>
          <p:cNvPicPr>
            <a:picLocks noChangeAspect="1" noChangeArrowheads="1"/>
          </p:cNvPicPr>
          <p:nvPr/>
        </p:nvPicPr>
        <p:blipFill>
          <a:blip r:embed="rId5"/>
          <a:srcRect/>
          <a:stretch>
            <a:fillRect/>
          </a:stretch>
        </p:blipFill>
        <p:spPr bwMode="auto">
          <a:xfrm>
            <a:off x="5143504" y="3714752"/>
            <a:ext cx="571504" cy="48867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par>
                                <p:cTn id="13" presetID="3" presetClass="entr" presetSubtype="10" fill="hold" nodeType="with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blinds(horizontal)">
                                      <p:cBhvr>
                                        <p:cTn id="15" dur="500"/>
                                        <p:tgtEl>
                                          <p:spTgt spid="2053"/>
                                        </p:tgtEl>
                                      </p:cBhvr>
                                    </p:animEffect>
                                  </p:childTnLst>
                                </p:cTn>
                              </p:par>
                              <p:par>
                                <p:cTn id="16" presetID="3" presetClass="entr" presetSubtype="1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linds(horizontal)">
                                      <p:cBhvr>
                                        <p:cTn id="18" dur="500"/>
                                        <p:tgtEl>
                                          <p:spTgt spid="16"/>
                                        </p:tgtEl>
                                      </p:cBhvr>
                                    </p:animEffect>
                                  </p:childTnLst>
                                </p:cTn>
                              </p:par>
                              <p:par>
                                <p:cTn id="19" presetID="3" presetClass="entr" presetSubtype="1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ox(in)">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055"/>
                                        </p:tgtEl>
                                        <p:attrNameLst>
                                          <p:attrName>style.visibility</p:attrName>
                                        </p:attrNameLst>
                                      </p:cBhvr>
                                      <p:to>
                                        <p:strVal val="visible"/>
                                      </p:to>
                                    </p:set>
                                    <p:animEffect transition="in" filter="blinds(horizontal)">
                                      <p:cBhvr>
                                        <p:cTn id="31" dur="500"/>
                                        <p:tgtEl>
                                          <p:spTgt spid="2055"/>
                                        </p:tgtEl>
                                      </p:cBhvr>
                                    </p:animEffect>
                                  </p:childTnLst>
                                </p:cTn>
                              </p:par>
                              <p:par>
                                <p:cTn id="32" presetID="3" presetClass="entr" presetSubtype="1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blinds(horizontal)">
                                      <p:cBhvr>
                                        <p:cTn id="34" dur="500"/>
                                        <p:tgtEl>
                                          <p:spTgt spid="20"/>
                                        </p:tgtEl>
                                      </p:cBhvr>
                                    </p:animEffect>
                                  </p:childTnLst>
                                </p:cTn>
                              </p:par>
                              <p:par>
                                <p:cTn id="35" presetID="3" presetClass="entr" presetSubtype="1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ox(in)">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050"/>
                                        </p:tgtEl>
                                        <p:attrNameLst>
                                          <p:attrName>style.visibility</p:attrName>
                                        </p:attrNameLst>
                                      </p:cBhvr>
                                      <p:to>
                                        <p:strVal val="visible"/>
                                      </p:to>
                                    </p:set>
                                    <p:animEffect transition="in" filter="blinds(horizontal)">
                                      <p:cBhvr>
                                        <p:cTn id="4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Utilisation du principe d’actualisme </a:t>
            </a:r>
            <a:endParaRPr lang="fr-FR" dirty="0"/>
          </a:p>
        </p:txBody>
      </p:sp>
      <p:sp>
        <p:nvSpPr>
          <p:cNvPr id="3" name="Espace réservé du contenu 2"/>
          <p:cNvSpPr>
            <a:spLocks noGrp="1"/>
          </p:cNvSpPr>
          <p:nvPr>
            <p:ph idx="1"/>
          </p:nvPr>
        </p:nvSpPr>
        <p:spPr>
          <a:xfrm>
            <a:off x="457200" y="1600201"/>
            <a:ext cx="8043890" cy="4114816"/>
          </a:xfrm>
        </p:spPr>
        <p:txBody>
          <a:bodyPr>
            <a:normAutofit fontScale="62500" lnSpcReduction="20000"/>
          </a:bodyPr>
          <a:lstStyle/>
          <a:p>
            <a:pPr>
              <a:buNone/>
            </a:pPr>
            <a:r>
              <a:rPr lang="fr-FR" dirty="0" smtClean="0"/>
              <a:t>Informations fournies par les fossiles : </a:t>
            </a:r>
          </a:p>
          <a:p>
            <a:pPr>
              <a:buFontTx/>
              <a:buChar char="-"/>
            </a:pPr>
            <a:r>
              <a:rPr lang="fr-FR" dirty="0" smtClean="0"/>
              <a:t>Les traces de pattes d’oiseau correspondent à des pattes d’oiseau marins. Le niveau d’eau devait être bas pour que l’oiseau puissent marcher et laisser des traces de pattes.</a:t>
            </a:r>
          </a:p>
          <a:p>
            <a:pPr>
              <a:buNone/>
            </a:pPr>
            <a:r>
              <a:rPr lang="fr-FR" dirty="0" smtClean="0">
                <a:solidFill>
                  <a:srgbClr val="FF0000"/>
                </a:solidFill>
              </a:rPr>
              <a:t>-&gt; La couche de grès s’est donc formé dans un milieu sableux de faible profondeur.  </a:t>
            </a:r>
          </a:p>
          <a:p>
            <a:pPr>
              <a:buFontTx/>
              <a:buChar char="-"/>
            </a:pPr>
            <a:r>
              <a:rPr lang="fr-FR" dirty="0" smtClean="0"/>
              <a:t>Les coques vivent actuellement en milieu marin peu profond. (inférieur à 25m) </a:t>
            </a:r>
          </a:p>
          <a:p>
            <a:pPr>
              <a:buNone/>
            </a:pPr>
            <a:r>
              <a:rPr lang="fr-FR" dirty="0" smtClean="0">
                <a:solidFill>
                  <a:srgbClr val="FF0000"/>
                </a:solidFill>
              </a:rPr>
              <a:t>-&gt; La couche de calcaire s’est formé dans une mer à moins de 25m de profondeur. </a:t>
            </a:r>
          </a:p>
          <a:p>
            <a:pPr>
              <a:buFontTx/>
              <a:buChar char="-"/>
            </a:pPr>
            <a:r>
              <a:rPr lang="fr-FR" dirty="0" smtClean="0"/>
              <a:t>Les ammonites ont disparu, en comparant avec les espèces actuelles, on remarque que le Nautile un céphalopode possède beaucoup de point commun avec les ammonites. Le nautile vit actuellement en pleine mer, on peut donc le retrouver dans des zones profondes. </a:t>
            </a:r>
          </a:p>
          <a:p>
            <a:pPr>
              <a:buNone/>
            </a:pPr>
            <a:r>
              <a:rPr lang="fr-FR" dirty="0" smtClean="0">
                <a:solidFill>
                  <a:srgbClr val="FF0000"/>
                </a:solidFill>
              </a:rPr>
              <a:t>-&gt; L’argile s’est formé dans un milieu marin profond.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Reconstitution de l’environnement de dépôt </a:t>
            </a:r>
            <a:endParaRPr lang="fr-FR" dirty="0"/>
          </a:p>
        </p:txBody>
      </p:sp>
      <p:sp>
        <p:nvSpPr>
          <p:cNvPr id="4" name="Rectangle 3"/>
          <p:cNvSpPr/>
          <p:nvPr/>
        </p:nvSpPr>
        <p:spPr>
          <a:xfrm>
            <a:off x="214282" y="4643446"/>
            <a:ext cx="7929618" cy="1200329"/>
          </a:xfrm>
          <a:prstGeom prst="rect">
            <a:avLst/>
          </a:prstGeom>
        </p:spPr>
        <p:txBody>
          <a:bodyPr wrap="square">
            <a:spAutoFit/>
          </a:bodyPr>
          <a:lstStyle/>
          <a:p>
            <a:pPr>
              <a:buNone/>
            </a:pPr>
            <a:r>
              <a:rPr lang="fr-FR" dirty="0" smtClean="0"/>
              <a:t>3) Le niveau marin a continué à diminuer et des sables se sont déposés permettant à la  couche de grès de se former. Le milieu était très peu profond. Les traces de pattes d’oiseau suggèrent que l’on se trouvait alors au bord d’un estuaire ou dans un milieu côtier de plage sableuse. </a:t>
            </a:r>
          </a:p>
        </p:txBody>
      </p:sp>
      <p:sp>
        <p:nvSpPr>
          <p:cNvPr id="5" name="Rectangle 4"/>
          <p:cNvSpPr/>
          <p:nvPr/>
        </p:nvSpPr>
        <p:spPr>
          <a:xfrm>
            <a:off x="142844" y="2214554"/>
            <a:ext cx="8643998" cy="1200329"/>
          </a:xfrm>
          <a:prstGeom prst="rect">
            <a:avLst/>
          </a:prstGeom>
        </p:spPr>
        <p:txBody>
          <a:bodyPr wrap="square">
            <a:spAutoFit/>
          </a:bodyPr>
          <a:lstStyle/>
          <a:p>
            <a:r>
              <a:rPr lang="fr-FR" dirty="0" smtClean="0"/>
              <a:t>1) La couche d’argile s’est déposé en premier, car elle est au plus bas de l’affleurement. Au moment du dépôt la région était recouverte par la mer, la profondeur d’eau devait être assez importante et le milieu était assez éloigné des côtes. Cette mer était habité alors par des ammonites. </a:t>
            </a:r>
            <a:endParaRPr lang="fr-FR" dirty="0"/>
          </a:p>
        </p:txBody>
      </p:sp>
      <p:sp>
        <p:nvSpPr>
          <p:cNvPr id="7" name="Titre 1"/>
          <p:cNvSpPr txBox="1">
            <a:spLocks/>
          </p:cNvSpPr>
          <p:nvPr/>
        </p:nvSpPr>
        <p:spPr>
          <a:xfrm>
            <a:off x="214282" y="1643050"/>
            <a:ext cx="8501122" cy="428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kern="1200" cap="none" spc="0" normalizeH="0" baseline="0" noProof="0" dirty="0" smtClean="0">
                <a:ln>
                  <a:noFill/>
                </a:ln>
                <a:solidFill>
                  <a:schemeClr val="tx1"/>
                </a:solidFill>
                <a:effectLst/>
                <a:uLnTx/>
                <a:uFillTx/>
                <a:latin typeface="+mj-lt"/>
                <a:ea typeface="+mj-ea"/>
                <a:cs typeface="+mj-cs"/>
              </a:rPr>
              <a:t>On</a:t>
            </a:r>
            <a:r>
              <a:rPr kumimoji="0" lang="fr-FR" sz="2000" b="0" i="0" u="none" strike="noStrike" kern="1200" cap="none" spc="0" normalizeH="0" noProof="0" dirty="0" smtClean="0">
                <a:ln>
                  <a:noFill/>
                </a:ln>
                <a:solidFill>
                  <a:schemeClr val="tx1"/>
                </a:solidFill>
                <a:effectLst/>
                <a:uLnTx/>
                <a:uFillTx/>
                <a:latin typeface="+mj-lt"/>
                <a:ea typeface="+mj-ea"/>
                <a:cs typeface="+mj-cs"/>
              </a:rPr>
              <a:t> reprend les indices trouvés précédemment et on raconte l’histoire de la zone considérée en décrivant le paysage : </a:t>
            </a:r>
            <a:endParaRPr kumimoji="0" lang="fr-FR" sz="20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Rectangle 7"/>
          <p:cNvSpPr/>
          <p:nvPr/>
        </p:nvSpPr>
        <p:spPr>
          <a:xfrm>
            <a:off x="214282" y="3500438"/>
            <a:ext cx="8643998" cy="923330"/>
          </a:xfrm>
          <a:prstGeom prst="rect">
            <a:avLst/>
          </a:prstGeom>
        </p:spPr>
        <p:txBody>
          <a:bodyPr wrap="square">
            <a:spAutoFit/>
          </a:bodyPr>
          <a:lstStyle/>
          <a:p>
            <a:r>
              <a:rPr lang="fr-FR" dirty="0" smtClean="0"/>
              <a:t>2) La mer s’est ensuite retirée, le calcaire à commencé à se déposer grâce à la mort d’animaux à coquille calcaire qui vivent près des côtes. La profondeur d’eau devait être autour de 25m.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Source et droits : </a:t>
            </a:r>
            <a:endParaRPr lang="fr-FR" dirty="0"/>
          </a:p>
        </p:txBody>
      </p:sp>
      <p:sp>
        <p:nvSpPr>
          <p:cNvPr id="3" name="Espace réservé du contenu 2"/>
          <p:cNvSpPr>
            <a:spLocks noGrp="1"/>
          </p:cNvSpPr>
          <p:nvPr>
            <p:ph idx="1"/>
          </p:nvPr>
        </p:nvSpPr>
        <p:spPr/>
        <p:txBody>
          <a:bodyPr/>
          <a:lstStyle/>
          <a:p>
            <a:pPr>
              <a:buNone/>
            </a:pPr>
            <a:r>
              <a:rPr lang="fr-FR" dirty="0" smtClean="0">
                <a:hlinkClick r:id="rId2" action="ppaction://hlinkfile"/>
              </a:rPr>
              <a:t>- Ammonite : Banque de schéma : Alain Gallien</a:t>
            </a:r>
            <a:endParaRPr lang="fr-FR" dirty="0" smtClean="0"/>
          </a:p>
          <a:p>
            <a:pPr algn="ctr">
              <a:buNone/>
            </a:pPr>
            <a:r>
              <a:rPr lang="fr-FR" dirty="0" smtClean="0"/>
              <a:t>- L’ensemble de ce document n’est pas autorisé à la distribution par un tiers. </a:t>
            </a:r>
          </a:p>
          <a:p>
            <a:pPr algn="ctr">
              <a:buNone/>
            </a:pPr>
            <a:r>
              <a:rPr lang="fr-FR" dirty="0" smtClean="0"/>
              <a:t> Mr. </a:t>
            </a:r>
            <a:r>
              <a:rPr lang="fr-FR" dirty="0" err="1" smtClean="0"/>
              <a:t>Gobert</a:t>
            </a:r>
            <a:r>
              <a:rPr lang="fr-FR" dirty="0" smtClean="0"/>
              <a:t>, Professeur de SVT, conserve les droits de distribution.</a:t>
            </a:r>
          </a:p>
          <a:p>
            <a:pPr algn="ctr">
              <a:buNone/>
            </a:pPr>
            <a:endParaRPr lang="fr-FR" dirty="0" smtClean="0"/>
          </a:p>
          <a:p>
            <a:pPr algn="ctr">
              <a:buNone/>
            </a:pPr>
            <a:r>
              <a:rPr lang="fr-FR" dirty="0" smtClean="0"/>
              <a:t>Ce document est protégé par les lois sur le droit d’auteur.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547</Words>
  <Application>Microsoft Office PowerPoint</Application>
  <PresentationFormat>Affichage à l'écran (4:3)</PresentationFormat>
  <Paragraphs>46</Paragraphs>
  <Slides>8</Slides>
  <Notes>0</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Retrouver une succession de paysage à partir de l’étude d’un affleurement </vt:lpstr>
      <vt:lpstr>I)Etude des roches de l’affleurement </vt:lpstr>
      <vt:lpstr>Dans quelles conditions se forment ces roches actuellement ? </vt:lpstr>
      <vt:lpstr>Utilisation du principe d’actualisme </vt:lpstr>
      <vt:lpstr>Ces roches contiennent-elles des fossiles ? </vt:lpstr>
      <vt:lpstr>Utilisation du principe d’actualisme </vt:lpstr>
      <vt:lpstr>Reconstitution de l’environnement de dépôt </vt:lpstr>
      <vt:lpstr>Source et droits :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Retrouver une succession de paysage</dc:title>
  <dc:creator>Cbolavy/ Gobert</dc:creator>
  <cp:lastModifiedBy>Cbolavy</cp:lastModifiedBy>
  <cp:revision>16</cp:revision>
  <dcterms:created xsi:type="dcterms:W3CDTF">2009-01-04T13:38:31Z</dcterms:created>
  <dcterms:modified xsi:type="dcterms:W3CDTF">2009-01-05T18:18:23Z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